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yt\AppData\Roaming\Microsoft\Excel\Gantt_CABASE%20(version%201).xlsb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yt\AppData\Roaming\Microsoft\Excel\Gantt_CABASE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84960335506039"/>
          <c:y val="0.17577166739516387"/>
          <c:w val="0.77884401424121097"/>
          <c:h val="0.724199893157205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'Control Estimado'!$E$3</c:f>
              <c:strCache>
                <c:ptCount val="1"/>
                <c:pt idx="0">
                  <c:v>Inicio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delete val="1"/>
          </c:dLbls>
          <c:cat>
            <c:strRef>
              <c:f>'Control Estimado'!$D$4:$D$36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Estimado'!$E$4:$E$36</c:f>
              <c:numCache>
                <c:formatCode>dd\-mmm</c:formatCode>
                <c:ptCount val="33"/>
                <c:pt idx="1">
                  <c:v>44774</c:v>
                </c:pt>
                <c:pt idx="2">
                  <c:v>44774</c:v>
                </c:pt>
                <c:pt idx="3">
                  <c:v>44774</c:v>
                </c:pt>
                <c:pt idx="4">
                  <c:v>44774</c:v>
                </c:pt>
                <c:pt idx="5">
                  <c:v>44774</c:v>
                </c:pt>
                <c:pt idx="6">
                  <c:v>44774</c:v>
                </c:pt>
                <c:pt idx="7">
                  <c:v>44774</c:v>
                </c:pt>
                <c:pt idx="8">
                  <c:v>44774</c:v>
                </c:pt>
                <c:pt idx="9">
                  <c:v>44774</c:v>
                </c:pt>
                <c:pt idx="12">
                  <c:v>44774</c:v>
                </c:pt>
                <c:pt idx="13">
                  <c:v>44774</c:v>
                </c:pt>
                <c:pt idx="14">
                  <c:v>44774</c:v>
                </c:pt>
                <c:pt idx="15">
                  <c:v>44774</c:v>
                </c:pt>
                <c:pt idx="16">
                  <c:v>44774</c:v>
                </c:pt>
                <c:pt idx="17">
                  <c:v>44774</c:v>
                </c:pt>
                <c:pt idx="20">
                  <c:v>44774</c:v>
                </c:pt>
                <c:pt idx="21">
                  <c:v>44774</c:v>
                </c:pt>
                <c:pt idx="22">
                  <c:v>44774</c:v>
                </c:pt>
                <c:pt idx="23">
                  <c:v>44774</c:v>
                </c:pt>
                <c:pt idx="24">
                  <c:v>44774</c:v>
                </c:pt>
                <c:pt idx="25">
                  <c:v>44774</c:v>
                </c:pt>
                <c:pt idx="28">
                  <c:v>44774</c:v>
                </c:pt>
                <c:pt idx="29">
                  <c:v>44774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2D-46DC-AEF6-DA91628DA731}"/>
            </c:ext>
          </c:extLst>
        </c:ser>
        <c:ser>
          <c:idx val="1"/>
          <c:order val="1"/>
          <c:tx>
            <c:strRef>
              <c:f>'Control Estimado'!$F$3</c:f>
              <c:strCache>
                <c:ptCount val="1"/>
                <c:pt idx="0">
                  <c:v>Duración</c:v>
                </c:pt>
              </c:strCache>
            </c:strRef>
          </c:tx>
          <c:spPr>
            <a:noFill/>
            <a:ln w="0">
              <a:noFill/>
            </a:ln>
          </c:spPr>
          <c:invertIfNegative val="0"/>
          <c:dLbls>
            <c:delete val="1"/>
          </c:dLbls>
          <c:cat>
            <c:strRef>
              <c:f>'Control Estimado'!$D$4:$D$36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Estimado'!$F$4:$F$36</c:f>
              <c:numCache>
                <c:formatCode>General</c:formatCode>
                <c:ptCount val="33"/>
                <c:pt idx="1">
                  <c:v>5</c:v>
                </c:pt>
                <c:pt idx="2">
                  <c:v>6</c:v>
                </c:pt>
                <c:pt idx="3">
                  <c:v>10</c:v>
                </c:pt>
                <c:pt idx="4">
                  <c:v>18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63</c:v>
                </c:pt>
                <c:pt idx="9">
                  <c:v>10</c:v>
                </c:pt>
                <c:pt idx="12">
                  <c:v>35</c:v>
                </c:pt>
                <c:pt idx="13">
                  <c:v>35</c:v>
                </c:pt>
                <c:pt idx="14">
                  <c:v>21</c:v>
                </c:pt>
                <c:pt idx="15">
                  <c:v>45</c:v>
                </c:pt>
                <c:pt idx="16">
                  <c:v>38</c:v>
                </c:pt>
                <c:pt idx="17">
                  <c:v>74</c:v>
                </c:pt>
                <c:pt idx="20">
                  <c:v>14</c:v>
                </c:pt>
                <c:pt idx="21">
                  <c:v>36</c:v>
                </c:pt>
                <c:pt idx="22">
                  <c:v>36</c:v>
                </c:pt>
                <c:pt idx="23">
                  <c:v>36</c:v>
                </c:pt>
                <c:pt idx="24">
                  <c:v>47</c:v>
                </c:pt>
                <c:pt idx="25">
                  <c:v>46</c:v>
                </c:pt>
                <c:pt idx="28">
                  <c:v>88</c:v>
                </c:pt>
                <c:pt idx="29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2D-46DC-AEF6-DA91628DA731}"/>
            </c:ext>
          </c:extLst>
        </c:ser>
        <c:ser>
          <c:idx val="2"/>
          <c:order val="2"/>
          <c:tx>
            <c:strRef>
              <c:f>'Control Estimado'!$H$3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rgbClr val="558ED5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46C0A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E42D-46DC-AEF6-DA91628DA73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42D-46DC-AEF6-DA91628DA73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42D-46DC-AEF6-DA91628DA73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42D-46DC-AEF6-DA91628DA73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42D-46DC-AEF6-DA91628DA73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E42D-46DC-AEF6-DA91628DA73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42D-46DC-AEF6-DA91628DA73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E42D-46DC-AEF6-DA91628DA73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E42D-46DC-AEF6-DA91628DA73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E42D-46DC-AEF6-DA91628DA73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E42D-46DC-AEF6-DA91628DA731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E42D-46DC-AEF6-DA91628DA731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E42D-46DC-AEF6-DA91628DA73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2D-46DC-AEF6-DA91628DA73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D3DFEC3-1750-4323-A795-34695D3F0DF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E42D-46DC-AEF6-DA91628DA73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D552486-1F80-4F50-BB70-8A6D4FB9BB4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E42D-46DC-AEF6-DA91628DA73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54336FB3-8194-4BD3-89AF-E3B4564CC6A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E42D-46DC-AEF6-DA91628DA73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222CA138-52A2-423A-A8FB-FD302AF8846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E42D-46DC-AEF6-DA91628DA73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62FCA208-7BD5-4841-91D7-BF95EC4B049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E42D-46DC-AEF6-DA91628DA73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3173A341-D2C0-46E0-8E1C-898A7B01C1A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E42D-46DC-AEF6-DA91628DA731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8AFD1884-445A-41D2-8124-81EA42BB209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E42D-46DC-AEF6-DA91628DA731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984BC113-2165-492C-8F4F-6C06A910D62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E42D-46DC-AEF6-DA91628DA731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A9998ECC-412D-49D4-BF75-9CF11EA1CDB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E42D-46DC-AEF6-DA91628DA731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2D-46DC-AEF6-DA91628DA73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2D-46DC-AEF6-DA91628DA731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0D53ABE0-12BC-4BC2-B22C-0B2C524B614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E42D-46DC-AEF6-DA91628DA731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0DFD8841-2B52-4189-8A74-ADDA123CED3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E42D-46DC-AEF6-DA91628DA731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1F0EACFF-ECF8-4DE4-AFCD-0F9236AAF78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E42D-46DC-AEF6-DA91628DA731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0EE80C57-4E01-47CB-B357-A98D45F9B2F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E42D-46DC-AEF6-DA91628DA731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9AEBF599-75ED-4384-89A3-791B6201809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E42D-46DC-AEF6-DA91628DA731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832C188E-4AAB-42E1-AD2F-CCB23F83079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E42D-46DC-AEF6-DA91628DA731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42D-46DC-AEF6-DA91628DA731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42D-46DC-AEF6-DA91628DA731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0847B7AA-0593-479F-9DF4-15B60BAAC2C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E42D-46DC-AEF6-DA91628DA731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fld id="{DCE59DE4-A832-40FE-B80D-347FACD3939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E42D-46DC-AEF6-DA91628DA731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34A18356-CCCF-468D-9FA1-9E7E7F9F227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E42D-46DC-AEF6-DA91628DA731}"/>
                </c:ext>
              </c:extLst>
            </c:dLbl>
            <c:dLbl>
              <c:idx val="23"/>
              <c:layout/>
              <c:tx>
                <c:rich>
                  <a:bodyPr/>
                  <a:lstStyle/>
                  <a:p>
                    <a:fld id="{D0D84FDB-56B8-47E8-A783-35C8050B384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E42D-46DC-AEF6-DA91628DA731}"/>
                </c:ext>
              </c:extLst>
            </c:dLbl>
            <c:dLbl>
              <c:idx val="24"/>
              <c:layout/>
              <c:tx>
                <c:rich>
                  <a:bodyPr/>
                  <a:lstStyle/>
                  <a:p>
                    <a:fld id="{724F95C0-35CD-4926-A416-77A66E922FD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E42D-46DC-AEF6-DA91628DA731}"/>
                </c:ext>
              </c:extLst>
            </c:dLbl>
            <c:dLbl>
              <c:idx val="25"/>
              <c:layout/>
              <c:tx>
                <c:rich>
                  <a:bodyPr/>
                  <a:lstStyle/>
                  <a:p>
                    <a:fld id="{32D54874-90F5-4185-A23F-DBF5762B8D7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E42D-46DC-AEF6-DA91628DA731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42D-46DC-AEF6-DA91628DA731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42D-46DC-AEF6-DA91628DA731}"/>
                </c:ext>
              </c:extLst>
            </c:dLbl>
            <c:dLbl>
              <c:idx val="28"/>
              <c:layout/>
              <c:tx>
                <c:rich>
                  <a:bodyPr/>
                  <a:lstStyle/>
                  <a:p>
                    <a:fld id="{5EC0647D-2532-4FA9-8536-6930A0C2A50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E42D-46DC-AEF6-DA91628DA731}"/>
                </c:ext>
              </c:extLst>
            </c:dLbl>
            <c:dLbl>
              <c:idx val="29"/>
              <c:layout/>
              <c:tx>
                <c:rich>
                  <a:bodyPr/>
                  <a:lstStyle/>
                  <a:p>
                    <a:fld id="{449C92D9-EE22-4DFB-8D6B-A3A0B025F24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E42D-46DC-AEF6-DA91628DA731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42D-46DC-AEF6-DA91628DA731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42D-46DC-AEF6-DA91628DA731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E42D-46DC-AEF6-DA91628DA73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</c:ext>
            </c:extLst>
          </c:dLbls>
          <c:cat>
            <c:strRef>
              <c:f>'Control Estimado'!$D$4:$D$36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Estimado'!$H$4:$H$36</c:f>
              <c:numCache>
                <c:formatCode>General</c:formatCode>
                <c:ptCount val="33"/>
                <c:pt idx="1">
                  <c:v>4</c:v>
                </c:pt>
                <c:pt idx="2">
                  <c:v>2</c:v>
                </c:pt>
                <c:pt idx="3">
                  <c:v>21</c:v>
                </c:pt>
                <c:pt idx="4">
                  <c:v>7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4</c:v>
                </c:pt>
                <c:pt idx="9">
                  <c:v>14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'Control Estimado'!$I$4:$I$34</c15:f>
                <c15:dlblRangeCache>
                  <c:ptCount val="31"/>
                  <c:pt idx="1">
                    <c:v>Pres.</c:v>
                  </c:pt>
                  <c:pt idx="2">
                    <c:v>Pres.</c:v>
                  </c:pt>
                  <c:pt idx="3">
                    <c:v>Pres.</c:v>
                  </c:pt>
                  <c:pt idx="4">
                    <c:v>Pres.</c:v>
                  </c:pt>
                  <c:pt idx="5">
                    <c:v>Pres.</c:v>
                  </c:pt>
                  <c:pt idx="6">
                    <c:v>Pres.</c:v>
                  </c:pt>
                  <c:pt idx="7">
                    <c:v>Pres.</c:v>
                  </c:pt>
                  <c:pt idx="8">
                    <c:v>Pres.</c:v>
                  </c:pt>
                  <c:pt idx="9">
                    <c:v>Pres.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4-E42D-46DC-AEF6-DA91628DA731}"/>
            </c:ext>
          </c:extLst>
        </c:ser>
        <c:ser>
          <c:idx val="3"/>
          <c:order val="3"/>
          <c:tx>
            <c:strRef>
              <c:f>'Control Estimado'!$K$3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5-E42D-46DC-AEF6-DA91628DA73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6-E42D-46DC-AEF6-DA91628DA73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7-E42D-46DC-AEF6-DA91628DA73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8-E42D-46DC-AEF6-DA91628DA73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9-E42D-46DC-AEF6-DA91628DA73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A-E42D-46DC-AEF6-DA91628DA73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B-E42D-46DC-AEF6-DA91628DA73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C-E42D-46DC-AEF6-DA91628DA73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D-E42D-46DC-AEF6-DA91628DA73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E-E42D-46DC-AEF6-DA91628DA73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F-E42D-46DC-AEF6-DA91628DA731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30-E42D-46DC-AEF6-DA91628DA731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31-E42D-46DC-AEF6-DA91628DA73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E42D-46DC-AEF6-DA91628DA73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84B6457E-94BD-4E2E-90CD-FA70E30B1B1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E42D-46DC-AEF6-DA91628DA73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4089D088-AD10-4B10-B732-A791FE16802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E42D-46DC-AEF6-DA91628DA73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B623DD9C-B20D-42FC-9FAD-E809E59510B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E42D-46DC-AEF6-DA91628DA73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E30DAE19-8BFA-445F-9758-67AB6E3FD05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E42D-46DC-AEF6-DA91628DA73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7919F28C-3DFD-4C80-BF25-B4E50393DC8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E42D-46DC-AEF6-DA91628DA73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81EAF616-6A84-4816-823D-712E24DC7A5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E42D-46DC-AEF6-DA91628DA731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A48A2EFD-4831-4750-AD3E-026FAEFD40D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E42D-46DC-AEF6-DA91628DA731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5E72F3F8-8D3E-4C13-B5CD-7D54205BE95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E42D-46DC-AEF6-DA91628DA731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6128329E-9EAD-4C5E-9F36-8FA66F60709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E42D-46DC-AEF6-DA91628DA731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E42D-46DC-AEF6-DA91628DA73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E42D-46DC-AEF6-DA91628DA731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B8F747AA-7A12-4432-8FA5-B9B4E211453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E42D-46DC-AEF6-DA91628DA731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A305D9A2-2F01-47C2-9910-FA6520F8100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E42D-46DC-AEF6-DA91628DA731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053D0CBF-45B3-4E06-86BD-8B201A95C03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E42D-46DC-AEF6-DA91628DA731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C8395176-967F-457D-B4F1-FA3A3D60822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E42D-46DC-AEF6-DA91628DA731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48C4F177-26F3-4ED8-A5F4-55B1B837F3B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E42D-46DC-AEF6-DA91628DA731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52D86080-6D93-44B3-B572-5120082C778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E42D-46DC-AEF6-DA91628DA731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E42D-46DC-AEF6-DA91628DA731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E42D-46DC-AEF6-DA91628DA731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8AE78094-C332-4CC0-8688-3620070E5FA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E42D-46DC-AEF6-DA91628DA731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fld id="{B95552AD-410D-4DAC-9250-A07ECB074D1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E42D-46DC-AEF6-DA91628DA731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9B582CA6-2DCC-4E1E-8593-67072838D1A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E42D-46DC-AEF6-DA91628DA731}"/>
                </c:ext>
              </c:extLst>
            </c:dLbl>
            <c:dLbl>
              <c:idx val="23"/>
              <c:layout/>
              <c:tx>
                <c:rich>
                  <a:bodyPr/>
                  <a:lstStyle/>
                  <a:p>
                    <a:fld id="{BF2A71B5-A4EE-4C3C-9A98-3194F392B6C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E42D-46DC-AEF6-DA91628DA731}"/>
                </c:ext>
              </c:extLst>
            </c:dLbl>
            <c:dLbl>
              <c:idx val="24"/>
              <c:layout/>
              <c:tx>
                <c:rich>
                  <a:bodyPr/>
                  <a:lstStyle/>
                  <a:p>
                    <a:fld id="{17F72120-B4F9-488B-A0A3-FD1AD541E05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E42D-46DC-AEF6-DA91628DA731}"/>
                </c:ext>
              </c:extLst>
            </c:dLbl>
            <c:dLbl>
              <c:idx val="25"/>
              <c:layout/>
              <c:tx>
                <c:rich>
                  <a:bodyPr/>
                  <a:lstStyle/>
                  <a:p>
                    <a:fld id="{52145E98-BE9C-48F2-B424-2DEE59EB515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E-E42D-46DC-AEF6-DA91628DA731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E42D-46DC-AEF6-DA91628DA731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E42D-46DC-AEF6-DA91628DA731}"/>
                </c:ext>
              </c:extLst>
            </c:dLbl>
            <c:dLbl>
              <c:idx val="28"/>
              <c:layout/>
              <c:tx>
                <c:rich>
                  <a:bodyPr/>
                  <a:lstStyle/>
                  <a:p>
                    <a:fld id="{1BFE35E5-9261-492D-94F3-C187F50DE26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1-E42D-46DC-AEF6-DA91628DA731}"/>
                </c:ext>
              </c:extLst>
            </c:dLbl>
            <c:dLbl>
              <c:idx val="29"/>
              <c:layout/>
              <c:tx>
                <c:rich>
                  <a:bodyPr/>
                  <a:lstStyle/>
                  <a:p>
                    <a:fld id="{6C040B57-DDDA-4724-9460-D66C186F5B5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2-E42D-46DC-AEF6-DA91628DA731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E42D-46DC-AEF6-DA91628DA731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E42D-46DC-AEF6-DA91628DA731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E42D-46DC-AEF6-DA91628DA73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</c:ext>
            </c:extLst>
          </c:dLbls>
          <c:cat>
            <c:strRef>
              <c:f>'Control Estimado'!$D$4:$D$36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Estimado'!$K$4:$K$36</c:f>
              <c:numCache>
                <c:formatCode>General</c:formatCode>
                <c:ptCount val="33"/>
                <c:pt idx="1">
                  <c:v>5</c:v>
                </c:pt>
                <c:pt idx="2">
                  <c:v>28</c:v>
                </c:pt>
                <c:pt idx="3">
                  <c:v>5</c:v>
                </c:pt>
                <c:pt idx="4">
                  <c:v>11</c:v>
                </c:pt>
                <c:pt idx="5">
                  <c:v>27</c:v>
                </c:pt>
                <c:pt idx="6">
                  <c:v>24</c:v>
                </c:pt>
                <c:pt idx="7">
                  <c:v>14</c:v>
                </c:pt>
                <c:pt idx="8">
                  <c:v>7</c:v>
                </c:pt>
                <c:pt idx="9">
                  <c:v>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'Control Estimado'!$L$4:$L$34</c15:f>
                <c15:dlblRangeCache>
                  <c:ptCount val="31"/>
                  <c:pt idx="1">
                    <c:v>Compra</c:v>
                  </c:pt>
                  <c:pt idx="2">
                    <c:v>Compra</c:v>
                  </c:pt>
                  <c:pt idx="3">
                    <c:v>Compra</c:v>
                  </c:pt>
                  <c:pt idx="4">
                    <c:v>Compra</c:v>
                  </c:pt>
                  <c:pt idx="5">
                    <c:v>Compra</c:v>
                  </c:pt>
                  <c:pt idx="6">
                    <c:v>Compra</c:v>
                  </c:pt>
                  <c:pt idx="7">
                    <c:v>Compra</c:v>
                  </c:pt>
                  <c:pt idx="8">
                    <c:v>Compra</c:v>
                  </c:pt>
                  <c:pt idx="9">
                    <c:v>Compra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46-E42D-46DC-AEF6-DA91628DA731}"/>
            </c:ext>
          </c:extLst>
        </c:ser>
        <c:ser>
          <c:idx val="4"/>
          <c:order val="4"/>
          <c:tx>
            <c:strRef>
              <c:f>'Control Estimado'!$N$3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rgbClr val="F79646"/>
            </a:solidFill>
            <a:ln w="0">
              <a:noFill/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47-E42D-46DC-AEF6-DA91628DA73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48-E42D-46DC-AEF6-DA91628DA73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49-E42D-46DC-AEF6-DA91628DA73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4A-E42D-46DC-AEF6-DA91628DA73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B-E42D-46DC-AEF6-DA91628DA73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BA3493A4-74BD-467F-A7B7-5AC173ED7EF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7-E42D-46DC-AEF6-DA91628DA73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38C7F173-0F0A-43AD-BEC0-8BF13579ACE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8-E42D-46DC-AEF6-DA91628DA73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2D293CD-ADC2-4B0A-A33B-00E1ED5C1AC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C-E42D-46DC-AEF6-DA91628DA73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2BC8A06E-084E-4C6C-9A87-DA38CC6C302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D-E42D-46DC-AEF6-DA91628DA73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EEDF93FE-E3DD-4DC0-B5FB-1D8C2E39FBD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9-E42D-46DC-AEF6-DA91628DA73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C2248A0B-E75C-4F45-B304-98B46893C77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A-E42D-46DC-AEF6-DA91628DA731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61F519D6-1E29-42FA-A540-28F5DE99306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E-E42D-46DC-AEF6-DA91628DA731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39C24CED-6904-4B0E-9C2F-2C9CFB33088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F-E42D-46DC-AEF6-DA91628DA731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0AE90853-E758-4710-B498-940165D4274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0-E42D-46DC-AEF6-DA91628DA731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E42D-46DC-AEF6-DA91628DA73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E42D-46DC-AEF6-DA91628DA731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3519E75E-4077-44E5-B144-CC54202BDE8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3-E42D-46DC-AEF6-DA91628DA731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60002176-E8A2-46C6-B626-7D47C6AD000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4-E42D-46DC-AEF6-DA91628DA731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61528CEE-8977-4B1D-AF97-93652B9E887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5-E42D-46DC-AEF6-DA91628DA731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FA66ABE4-2E4A-46DB-A01D-90581C8E0FF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6-E42D-46DC-AEF6-DA91628DA731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1604F905-9624-434F-8011-375CF32E0A4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7-E42D-46DC-AEF6-DA91628DA731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856C6E98-852A-4DE5-AE52-357E2A6CB60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8-E42D-46DC-AEF6-DA91628DA731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E42D-46DC-AEF6-DA91628DA731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A-E42D-46DC-AEF6-DA91628DA731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C3780E49-892B-449A-80D5-3783AD7CC79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B-E42D-46DC-AEF6-DA91628DA731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fld id="{55E58F22-B978-4507-ABDC-7D4A13C34D5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C-E42D-46DC-AEF6-DA91628DA731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08323272-D3FD-449C-8C17-FEB608D07DE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D-E42D-46DC-AEF6-DA91628DA731}"/>
                </c:ext>
              </c:extLst>
            </c:dLbl>
            <c:dLbl>
              <c:idx val="23"/>
              <c:layout/>
              <c:tx>
                <c:rich>
                  <a:bodyPr/>
                  <a:lstStyle/>
                  <a:p>
                    <a:fld id="{62B6F815-57BB-4419-A0FC-EFF53AA2458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E-E42D-46DC-AEF6-DA91628DA731}"/>
                </c:ext>
              </c:extLst>
            </c:dLbl>
            <c:dLbl>
              <c:idx val="24"/>
              <c:layout/>
              <c:tx>
                <c:rich>
                  <a:bodyPr/>
                  <a:lstStyle/>
                  <a:p>
                    <a:fld id="{E700FB25-957A-4937-A858-A7B3EE42363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F-E42D-46DC-AEF6-DA91628DA731}"/>
                </c:ext>
              </c:extLst>
            </c:dLbl>
            <c:dLbl>
              <c:idx val="25"/>
              <c:layout/>
              <c:tx>
                <c:rich>
                  <a:bodyPr/>
                  <a:lstStyle/>
                  <a:p>
                    <a:fld id="{47C039D6-AB83-46E5-ABE5-EDC5D3A0BAA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0-E42D-46DC-AEF6-DA91628DA731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E42D-46DC-AEF6-DA91628DA731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2-E42D-46DC-AEF6-DA91628DA731}"/>
                </c:ext>
              </c:extLst>
            </c:dLbl>
            <c:dLbl>
              <c:idx val="28"/>
              <c:layout/>
              <c:tx>
                <c:rich>
                  <a:bodyPr/>
                  <a:lstStyle/>
                  <a:p>
                    <a:fld id="{94F06FC2-249D-47FE-828A-9BB8DD1EC00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3-E42D-46DC-AEF6-DA91628DA731}"/>
                </c:ext>
              </c:extLst>
            </c:dLbl>
            <c:dLbl>
              <c:idx val="29"/>
              <c:layout/>
              <c:tx>
                <c:rich>
                  <a:bodyPr/>
                  <a:lstStyle/>
                  <a:p>
                    <a:fld id="{486972EF-D589-4679-A2AF-84BAE4BC584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4-E42D-46DC-AEF6-DA91628DA731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5-E42D-46DC-AEF6-DA91628DA731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6-E42D-46DC-AEF6-DA91628DA731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7-E42D-46DC-AEF6-DA91628DA73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</c:ext>
            </c:extLst>
          </c:dLbls>
          <c:cat>
            <c:strRef>
              <c:f>'Control Estimado'!$D$4:$D$36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Estimado'!$N$4:$N$36</c:f>
              <c:numCache>
                <c:formatCode>General</c:formatCode>
                <c:ptCount val="33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2">
                  <c:v>10</c:v>
                </c:pt>
                <c:pt idx="13">
                  <c:v>11</c:v>
                </c:pt>
                <c:pt idx="14">
                  <c:v>4</c:v>
                </c:pt>
                <c:pt idx="15">
                  <c:v>21</c:v>
                </c:pt>
                <c:pt idx="16">
                  <c:v>17</c:v>
                </c:pt>
                <c:pt idx="17">
                  <c:v>10</c:v>
                </c:pt>
                <c:pt idx="20">
                  <c:v>60</c:v>
                </c:pt>
                <c:pt idx="21">
                  <c:v>10</c:v>
                </c:pt>
                <c:pt idx="22">
                  <c:v>30</c:v>
                </c:pt>
                <c:pt idx="23">
                  <c:v>30</c:v>
                </c:pt>
                <c:pt idx="24">
                  <c:v>14</c:v>
                </c:pt>
                <c:pt idx="25">
                  <c:v>14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'Control Estimado'!$O$4:$O$34</c15:f>
                <c15:dlblRangeCache>
                  <c:ptCount val="31"/>
                  <c:pt idx="12">
                    <c:v>Desocupacón</c:v>
                  </c:pt>
                  <c:pt idx="13">
                    <c:v>Entrega</c:v>
                  </c:pt>
                  <c:pt idx="14">
                    <c:v>Entrega</c:v>
                  </c:pt>
                  <c:pt idx="15">
                    <c:v>Entrega</c:v>
                  </c:pt>
                  <c:pt idx="16">
                    <c:v>Entrega</c:v>
                  </c:pt>
                  <c:pt idx="17">
                    <c:v>Entrega</c:v>
                  </c:pt>
                  <c:pt idx="20">
                    <c:v>Entrega</c:v>
                  </c:pt>
                  <c:pt idx="21">
                    <c:v>Entrega</c:v>
                  </c:pt>
                  <c:pt idx="22">
                    <c:v>Entrega</c:v>
                  </c:pt>
                  <c:pt idx="23">
                    <c:v>Entrega</c:v>
                  </c:pt>
                  <c:pt idx="24">
                    <c:v>Entrega</c:v>
                  </c:pt>
                  <c:pt idx="25">
                    <c:v>Entrega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68-E42D-46DC-AEF6-DA91628DA731}"/>
            </c:ext>
          </c:extLst>
        </c:ser>
        <c:ser>
          <c:idx val="5"/>
          <c:order val="5"/>
          <c:tx>
            <c:strRef>
              <c:f>'Control Estimado'!$Q$3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rgbClr val="83CAFF"/>
            </a:solidFill>
            <a:ln w="0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9-E42D-46DC-AEF6-DA91628DA73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523B096-89C7-4389-B430-26D3B503AA3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A-E42D-46DC-AEF6-DA91628DA73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5D439122-D25A-40F2-AA9E-0215BF3F197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B-E42D-46DC-AEF6-DA91628DA73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DEF0E39B-E6D1-490F-8040-8A8639000AE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C-E42D-46DC-AEF6-DA91628DA73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F1568442-AC7C-49EB-A1AF-FC2E4F15921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D-E42D-46DC-AEF6-DA91628DA73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D9D538DF-3E13-4DBF-B521-EF13FCB3B46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E-E42D-46DC-AEF6-DA91628DA73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F7CEC6BE-7C00-4282-A049-16D55792F50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F-E42D-46DC-AEF6-DA91628DA731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5C55083B-0F0C-48F3-A893-2A3CC2AAD8D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0-E42D-46DC-AEF6-DA91628DA731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6E63A35B-4FBC-4330-95B5-9C20AB31DBD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1-E42D-46DC-AEF6-DA91628DA731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7A0E3A16-98D0-4C78-AE06-B99BD1542C0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2-E42D-46DC-AEF6-DA91628DA731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3-E42D-46DC-AEF6-DA91628DA73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4-E42D-46DC-AEF6-DA91628DA731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7668EE9F-03D0-43E8-9A9D-A9C2A28ED01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5-E42D-46DC-AEF6-DA91628DA731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9D0E04BF-AC59-4AFA-A67A-E6A6F952550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6-E42D-46DC-AEF6-DA91628DA731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A99E0E9A-63FE-43DF-97ED-468C69229B5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7-E42D-46DC-AEF6-DA91628DA731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57B4B490-D8DF-402C-9C8D-B979724BEB0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8-E42D-46DC-AEF6-DA91628DA731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1B85B790-4C37-49F7-AA42-89E781CA102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9-E42D-46DC-AEF6-DA91628DA731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5EB57772-7BE1-47DE-AA0D-46D691E2E92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A-E42D-46DC-AEF6-DA91628DA731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B-E42D-46DC-AEF6-DA91628DA731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C-E42D-46DC-AEF6-DA91628DA731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05E937CA-7BE3-4243-A7DE-0F10D4ABD7E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D-E42D-46DC-AEF6-DA91628DA731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fld id="{CF16E5E4-599A-47DE-BC49-6D317C8D387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E-E42D-46DC-AEF6-DA91628DA731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EB1B75C9-036D-49F5-AD55-B814C79FE8B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F-E42D-46DC-AEF6-DA91628DA731}"/>
                </c:ext>
              </c:extLst>
            </c:dLbl>
            <c:dLbl>
              <c:idx val="23"/>
              <c:layout/>
              <c:tx>
                <c:rich>
                  <a:bodyPr/>
                  <a:lstStyle/>
                  <a:p>
                    <a:fld id="{D6730E9C-AA30-4D41-BC6D-00A797FC3BA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0-E42D-46DC-AEF6-DA91628DA731}"/>
                </c:ext>
              </c:extLst>
            </c:dLbl>
            <c:dLbl>
              <c:idx val="24"/>
              <c:layout/>
              <c:tx>
                <c:rich>
                  <a:bodyPr/>
                  <a:lstStyle/>
                  <a:p>
                    <a:fld id="{0A0D0B51-87F8-4F13-8052-81228D359BF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1-E42D-46DC-AEF6-DA91628DA731}"/>
                </c:ext>
              </c:extLst>
            </c:dLbl>
            <c:dLbl>
              <c:idx val="25"/>
              <c:layout/>
              <c:tx>
                <c:rich>
                  <a:bodyPr/>
                  <a:lstStyle/>
                  <a:p>
                    <a:fld id="{F45250F3-E6CD-4808-BE4B-F669BABE193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2-E42D-46DC-AEF6-DA91628DA731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3-E42D-46DC-AEF6-DA91628DA731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4-E42D-46DC-AEF6-DA91628DA731}"/>
                </c:ext>
              </c:extLst>
            </c:dLbl>
            <c:dLbl>
              <c:idx val="28"/>
              <c:layout/>
              <c:tx>
                <c:rich>
                  <a:bodyPr/>
                  <a:lstStyle/>
                  <a:p>
                    <a:fld id="{0FD14B06-64CE-451F-9BFA-3533644E436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5-E42D-46DC-AEF6-DA91628DA731}"/>
                </c:ext>
              </c:extLst>
            </c:dLbl>
            <c:dLbl>
              <c:idx val="29"/>
              <c:layout/>
              <c:tx>
                <c:rich>
                  <a:bodyPr/>
                  <a:lstStyle/>
                  <a:p>
                    <a:fld id="{986FB65C-BC1C-42C0-A8F1-F961FBF5B63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6-E42D-46DC-AEF6-DA91628DA731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7-E42D-46DC-AEF6-DA91628DA731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8-E42D-46DC-AEF6-DA91628DA731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9-E42D-46DC-AEF6-DA91628DA73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</c:ext>
            </c:extLst>
          </c:dLbls>
          <c:cat>
            <c:strRef>
              <c:f>'Control Estimado'!$D$4:$D$36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Estimado'!$Q$4:$Q$36</c:f>
              <c:numCache>
                <c:formatCode>General</c:formatCode>
                <c:ptCount val="33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2">
                  <c:v>6</c:v>
                </c:pt>
                <c:pt idx="13">
                  <c:v>10</c:v>
                </c:pt>
                <c:pt idx="14">
                  <c:v>35</c:v>
                </c:pt>
                <c:pt idx="15">
                  <c:v>0</c:v>
                </c:pt>
                <c:pt idx="16">
                  <c:v>14</c:v>
                </c:pt>
                <c:pt idx="17">
                  <c:v>6</c:v>
                </c:pt>
                <c:pt idx="20">
                  <c:v>14</c:v>
                </c:pt>
                <c:pt idx="21">
                  <c:v>19</c:v>
                </c:pt>
                <c:pt idx="22">
                  <c:v>5</c:v>
                </c:pt>
                <c:pt idx="23">
                  <c:v>5</c:v>
                </c:pt>
                <c:pt idx="24">
                  <c:v>25</c:v>
                </c:pt>
                <c:pt idx="25">
                  <c:v>5</c:v>
                </c:pt>
                <c:pt idx="28">
                  <c:v>5</c:v>
                </c:pt>
                <c:pt idx="29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'Control Estimado'!$R$4:$R$34</c15:f>
                <c15:dlblRangeCache>
                  <c:ptCount val="31"/>
                  <c:pt idx="12">
                    <c:v>Entrega</c:v>
                  </c:pt>
                  <c:pt idx="13">
                    <c:v>Inst.</c:v>
                  </c:pt>
                  <c:pt idx="14">
                    <c:v>Inst.</c:v>
                  </c:pt>
                  <c:pt idx="16">
                    <c:v>Inst.</c:v>
                  </c:pt>
                  <c:pt idx="17">
                    <c:v>Inst.</c:v>
                  </c:pt>
                  <c:pt idx="20">
                    <c:v>Inst.</c:v>
                  </c:pt>
                  <c:pt idx="21">
                    <c:v>Inst.</c:v>
                  </c:pt>
                  <c:pt idx="22">
                    <c:v>Inst.</c:v>
                  </c:pt>
                  <c:pt idx="23">
                    <c:v>Inst.</c:v>
                  </c:pt>
                  <c:pt idx="24">
                    <c:v>Inst.</c:v>
                  </c:pt>
                  <c:pt idx="25">
                    <c:v>Inst.</c:v>
                  </c:pt>
                  <c:pt idx="28">
                    <c:v>PEM</c:v>
                  </c:pt>
                  <c:pt idx="29">
                    <c:v>PEM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8A-E42D-46DC-AEF6-DA91628DA73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26719996"/>
        <c:axId val="33324158"/>
      </c:barChart>
      <c:catAx>
        <c:axId val="26719996"/>
        <c:scaling>
          <c:orientation val="maxMin"/>
        </c:scaling>
        <c:delete val="0"/>
        <c:axPos val="b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inorGridlines>
          <c:spPr>
            <a:ln w="9360">
              <a:noFill/>
              <a:round/>
            </a:ln>
          </c:spPr>
        </c:min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1" strike="noStrike" spc="-1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33324158"/>
        <c:crossesAt val="0"/>
        <c:auto val="1"/>
        <c:lblAlgn val="ctr"/>
        <c:lblOffset val="100"/>
        <c:noMultiLvlLbl val="0"/>
      </c:catAx>
      <c:valAx>
        <c:axId val="33324158"/>
        <c:scaling>
          <c:orientation val="minMax"/>
          <c:max val="44870"/>
          <c:min val="44774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inorGridlines>
          <c:spPr>
            <a:ln w="9360">
              <a:solidFill>
                <a:srgbClr val="B7B7B7"/>
              </a:solidFill>
              <a:round/>
            </a:ln>
          </c:spPr>
        </c:minorGridlines>
        <c:numFmt formatCode="d/m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 rot="-2400000"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6719996"/>
        <c:crossesAt val="1"/>
        <c:crossBetween val="between"/>
        <c:majorUnit val="4"/>
        <c:minorUnit val="1"/>
      </c:valAx>
      <c:spPr>
        <a:noFill/>
        <a:ln w="0">
          <a:noFill/>
        </a:ln>
      </c:spPr>
    </c:plotArea>
    <c:plotVisOnly val="1"/>
    <c:dispBlanksAs val="gap"/>
    <c:showDLblsOverMax val="1"/>
  </c:chart>
  <c:spPr>
    <a:noFill/>
    <a:ln w="9360">
      <a:noFill/>
      <a:round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82901925858546"/>
          <c:y val="0.18057261144399819"/>
          <c:w val="0.77885952712100104"/>
          <c:h val="0.736197530864197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'Control Avances'!$E$3</c:f>
              <c:strCache>
                <c:ptCount val="1"/>
                <c:pt idx="0">
                  <c:v>Inicio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'Control Avances'!$D$4:$D$36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Avances'!$E$4:$E$36</c:f>
              <c:numCache>
                <c:formatCode>dd\-mmm</c:formatCode>
                <c:ptCount val="33"/>
                <c:pt idx="1">
                  <c:v>44774</c:v>
                </c:pt>
                <c:pt idx="2">
                  <c:v>44774</c:v>
                </c:pt>
                <c:pt idx="3">
                  <c:v>44774</c:v>
                </c:pt>
                <c:pt idx="4">
                  <c:v>44774</c:v>
                </c:pt>
                <c:pt idx="5">
                  <c:v>44774</c:v>
                </c:pt>
                <c:pt idx="6">
                  <c:v>44774</c:v>
                </c:pt>
                <c:pt idx="7">
                  <c:v>44774</c:v>
                </c:pt>
                <c:pt idx="8">
                  <c:v>44774</c:v>
                </c:pt>
                <c:pt idx="9">
                  <c:v>44774</c:v>
                </c:pt>
                <c:pt idx="12">
                  <c:v>44774</c:v>
                </c:pt>
                <c:pt idx="13">
                  <c:v>44774</c:v>
                </c:pt>
                <c:pt idx="14">
                  <c:v>44774</c:v>
                </c:pt>
                <c:pt idx="15">
                  <c:v>44774</c:v>
                </c:pt>
                <c:pt idx="16">
                  <c:v>44774</c:v>
                </c:pt>
                <c:pt idx="17">
                  <c:v>44774</c:v>
                </c:pt>
                <c:pt idx="20">
                  <c:v>44774</c:v>
                </c:pt>
                <c:pt idx="21">
                  <c:v>44774</c:v>
                </c:pt>
                <c:pt idx="22">
                  <c:v>44774</c:v>
                </c:pt>
                <c:pt idx="23">
                  <c:v>44774</c:v>
                </c:pt>
                <c:pt idx="24">
                  <c:v>44774</c:v>
                </c:pt>
                <c:pt idx="25">
                  <c:v>44774</c:v>
                </c:pt>
                <c:pt idx="28">
                  <c:v>44774</c:v>
                </c:pt>
                <c:pt idx="29">
                  <c:v>44774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79-436C-A53A-695C66E6B3A6}"/>
            </c:ext>
          </c:extLst>
        </c:ser>
        <c:ser>
          <c:idx val="1"/>
          <c:order val="1"/>
          <c:tx>
            <c:strRef>
              <c:f>'Control Avances'!$F$3</c:f>
              <c:strCache>
                <c:ptCount val="1"/>
                <c:pt idx="0">
                  <c:v>Duración</c:v>
                </c:pt>
              </c:strCache>
            </c:strRef>
          </c:tx>
          <c:spPr>
            <a:noFill/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'Control Avances'!$D$4:$D$36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Avances'!$F$4:$F$36</c:f>
              <c:numCache>
                <c:formatCode>General</c:formatCode>
                <c:ptCount val="33"/>
                <c:pt idx="1">
                  <c:v>5</c:v>
                </c:pt>
                <c:pt idx="2">
                  <c:v>6</c:v>
                </c:pt>
                <c:pt idx="3">
                  <c:v>10</c:v>
                </c:pt>
                <c:pt idx="4">
                  <c:v>10</c:v>
                </c:pt>
                <c:pt idx="5">
                  <c:v>29</c:v>
                </c:pt>
                <c:pt idx="6">
                  <c:v>10</c:v>
                </c:pt>
                <c:pt idx="7">
                  <c:v>10</c:v>
                </c:pt>
                <c:pt idx="8">
                  <c:v>22</c:v>
                </c:pt>
                <c:pt idx="9">
                  <c:v>10</c:v>
                </c:pt>
                <c:pt idx="12">
                  <c:v>45</c:v>
                </c:pt>
                <c:pt idx="13">
                  <c:v>45</c:v>
                </c:pt>
                <c:pt idx="14">
                  <c:v>21</c:v>
                </c:pt>
                <c:pt idx="15">
                  <c:v>45</c:v>
                </c:pt>
                <c:pt idx="16">
                  <c:v>34</c:v>
                </c:pt>
                <c:pt idx="17">
                  <c:v>45</c:v>
                </c:pt>
                <c:pt idx="20">
                  <c:v>27</c:v>
                </c:pt>
                <c:pt idx="21">
                  <c:v>39</c:v>
                </c:pt>
                <c:pt idx="22">
                  <c:v>31</c:v>
                </c:pt>
                <c:pt idx="23">
                  <c:v>45</c:v>
                </c:pt>
                <c:pt idx="24">
                  <c:v>45</c:v>
                </c:pt>
                <c:pt idx="25">
                  <c:v>45</c:v>
                </c:pt>
                <c:pt idx="28">
                  <c:v>45</c:v>
                </c:pt>
                <c:pt idx="29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79-436C-A53A-695C66E6B3A6}"/>
            </c:ext>
          </c:extLst>
        </c:ser>
        <c:ser>
          <c:idx val="2"/>
          <c:order val="2"/>
          <c:tx>
            <c:strRef>
              <c:f>'Control Avances'!$H$3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rgbClr val="558ED5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46C0A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4579-436C-A53A-695C66E6B3A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579-436C-A53A-695C66E6B3A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579-436C-A53A-695C66E6B3A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579-436C-A53A-695C66E6B3A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579-436C-A53A-695C66E6B3A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579-436C-A53A-695C66E6B3A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579-436C-A53A-695C66E6B3A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579-436C-A53A-695C66E6B3A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579-436C-A53A-695C66E6B3A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4579-436C-A53A-695C66E6B3A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4579-436C-A53A-695C66E6B3A6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4579-436C-A53A-695C66E6B3A6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4579-436C-A53A-695C66E6B3A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79-436C-A53A-695C66E6B3A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158B7CE-19BB-4F53-BC27-B13596FC2AE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4579-436C-A53A-695C66E6B3A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689B47D3-AA99-4B5C-B6B1-3666FA1D3CC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4579-436C-A53A-695C66E6B3A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BE80EAFB-040D-446E-AD84-40D649DA4CE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4579-436C-A53A-695C66E6B3A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8547336F-15D4-4EDB-8609-3195586AD24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4579-436C-A53A-695C66E6B3A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FD43CE04-0857-4DA4-82FB-3E2A62C7A7F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4579-436C-A53A-695C66E6B3A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E2DBC0EA-C1DC-4ECB-9002-B11081FF101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4579-436C-A53A-695C66E6B3A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3287DDCA-ADED-4035-A16B-C5F705BD823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4579-436C-A53A-695C66E6B3A6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A5310A88-BAA8-403B-8907-CFDC1DF31DF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4579-436C-A53A-695C66E6B3A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BD7FA6FD-573A-4782-A66E-5366B9FE10D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4579-436C-A53A-695C66E6B3A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579-436C-A53A-695C66E6B3A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579-436C-A53A-695C66E6B3A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579-436C-A53A-695C66E6B3A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579-436C-A53A-695C66E6B3A6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579-436C-A53A-695C66E6B3A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579-436C-A53A-695C66E6B3A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579-436C-A53A-695C66E6B3A6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579-436C-A53A-695C66E6B3A6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579-436C-A53A-695C66E6B3A6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579-436C-A53A-695C66E6B3A6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579-436C-A53A-695C66E6B3A6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579-436C-A53A-695C66E6B3A6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579-436C-A53A-695C66E6B3A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579-436C-A53A-695C66E6B3A6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579-436C-A53A-695C66E6B3A6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579-436C-A53A-695C66E6B3A6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579-436C-A53A-695C66E6B3A6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579-436C-A53A-695C66E6B3A6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579-436C-A53A-695C66E6B3A6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579-436C-A53A-695C66E6B3A6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579-436C-A53A-695C66E6B3A6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579-436C-A53A-695C66E6B3A6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579-436C-A53A-695C66E6B3A6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</c:ext>
            </c:extLst>
          </c:dLbls>
          <c:cat>
            <c:strRef>
              <c:f>'Control Avances'!$D$4:$D$36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Avances'!$H$4:$H$36</c:f>
              <c:numCache>
                <c:formatCode>General</c:formatCode>
                <c:ptCount val="33"/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35</c:v>
                </c:pt>
                <c:pt idx="5">
                  <c:v>15</c:v>
                </c:pt>
                <c:pt idx="6">
                  <c:v>29</c:v>
                </c:pt>
                <c:pt idx="7">
                  <c:v>12</c:v>
                </c:pt>
                <c:pt idx="8">
                  <c:v>21</c:v>
                </c:pt>
                <c:pt idx="9">
                  <c:v>14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'Control Avances'!$I$4:$I$34</c15:f>
                <c15:dlblRangeCache>
                  <c:ptCount val="31"/>
                  <c:pt idx="1">
                    <c:v>100%</c:v>
                  </c:pt>
                  <c:pt idx="2">
                    <c:v>100%</c:v>
                  </c:pt>
                  <c:pt idx="3">
                    <c:v>100%</c:v>
                  </c:pt>
                  <c:pt idx="4">
                    <c:v>25%</c:v>
                  </c:pt>
                  <c:pt idx="5">
                    <c:v>100%</c:v>
                  </c:pt>
                  <c:pt idx="6">
                    <c:v>100%</c:v>
                  </c:pt>
                  <c:pt idx="7">
                    <c:v>100%</c:v>
                  </c:pt>
                  <c:pt idx="8">
                    <c:v>100%</c:v>
                  </c:pt>
                  <c:pt idx="9">
                    <c:v>100%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4-4579-436C-A53A-695C66E6B3A6}"/>
            </c:ext>
          </c:extLst>
        </c:ser>
        <c:ser>
          <c:idx val="3"/>
          <c:order val="3"/>
          <c:tx>
            <c:strRef>
              <c:f>'Control Avances'!$K$3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5-4579-436C-A53A-695C66E6B3A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6-4579-436C-A53A-695C66E6B3A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7-4579-436C-A53A-695C66E6B3A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8-4579-436C-A53A-695C66E6B3A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9-4579-436C-A53A-695C66E6B3A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A-4579-436C-A53A-695C66E6B3A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B-4579-436C-A53A-695C66E6B3A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C-4579-436C-A53A-695C66E6B3A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D-4579-436C-A53A-695C66E6B3A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E-4579-436C-A53A-695C66E6B3A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F-4579-436C-A53A-695C66E6B3A6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30-4579-436C-A53A-695C66E6B3A6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31-4579-436C-A53A-695C66E6B3A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579-436C-A53A-695C66E6B3A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2A64098-B88F-4476-9EC4-10050657537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4579-436C-A53A-695C66E6B3A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04451B65-746B-402B-9447-ABE5489D56D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4579-436C-A53A-695C66E6B3A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D0E8D484-DAAA-48FF-8C9A-7684825A9EC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4579-436C-A53A-695C66E6B3A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4579-436C-A53A-695C66E6B3A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1D26B7DC-B244-4980-A4BB-2E827295D71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4579-436C-A53A-695C66E6B3A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85CA7D88-AC47-4448-853F-C38772EB90E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4579-436C-A53A-695C66E6B3A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C263688A-92B2-4299-980A-C7A5A2E3756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4579-436C-A53A-695C66E6B3A6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5BA3C021-FCAB-45EA-A197-C3DB4C39856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4579-436C-A53A-695C66E6B3A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6C03A157-93E7-4E3A-8E2B-9039637A4E1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4579-436C-A53A-695C66E6B3A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4579-436C-A53A-695C66E6B3A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4579-436C-A53A-695C66E6B3A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4579-436C-A53A-695C66E6B3A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4579-436C-A53A-695C66E6B3A6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4579-436C-A53A-695C66E6B3A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4579-436C-A53A-695C66E6B3A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4579-436C-A53A-695C66E6B3A6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4579-436C-A53A-695C66E6B3A6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4579-436C-A53A-695C66E6B3A6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4579-436C-A53A-695C66E6B3A6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4579-436C-A53A-695C66E6B3A6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4579-436C-A53A-695C66E6B3A6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4579-436C-A53A-695C66E6B3A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4579-436C-A53A-695C66E6B3A6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4579-436C-A53A-695C66E6B3A6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4579-436C-A53A-695C66E6B3A6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4579-436C-A53A-695C66E6B3A6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4579-436C-A53A-695C66E6B3A6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4579-436C-A53A-695C66E6B3A6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4579-436C-A53A-695C66E6B3A6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4579-436C-A53A-695C66E6B3A6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4579-436C-A53A-695C66E6B3A6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4579-436C-A53A-695C66E6B3A6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</c:ext>
            </c:extLst>
          </c:dLbls>
          <c:cat>
            <c:strRef>
              <c:f>'Control Avances'!$D$4:$D$36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Avances'!$K$4:$K$36</c:f>
              <c:numCache>
                <c:formatCode>General</c:formatCode>
                <c:ptCount val="33"/>
                <c:pt idx="1">
                  <c:v>7</c:v>
                </c:pt>
                <c:pt idx="2">
                  <c:v>18</c:v>
                </c:pt>
                <c:pt idx="3">
                  <c:v>5</c:v>
                </c:pt>
                <c:pt idx="5">
                  <c:v>1</c:v>
                </c:pt>
                <c:pt idx="6">
                  <c:v>6</c:v>
                </c:pt>
                <c:pt idx="7">
                  <c:v>8</c:v>
                </c:pt>
                <c:pt idx="8">
                  <c:v>2</c:v>
                </c:pt>
                <c:pt idx="9">
                  <c:v>21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'Control Avances'!$L$4:$L$34</c15:f>
                <c15:dlblRangeCache>
                  <c:ptCount val="31"/>
                  <c:pt idx="1">
                    <c:v>41%</c:v>
                  </c:pt>
                  <c:pt idx="2">
                    <c:v>100%</c:v>
                  </c:pt>
                  <c:pt idx="3">
                    <c:v>100%</c:v>
                  </c:pt>
                  <c:pt idx="5">
                    <c:v>0%</c:v>
                  </c:pt>
                  <c:pt idx="6">
                    <c:v>43%</c:v>
                  </c:pt>
                  <c:pt idx="7">
                    <c:v>100%</c:v>
                  </c:pt>
                  <c:pt idx="8">
                    <c:v>50%</c:v>
                  </c:pt>
                  <c:pt idx="9">
                    <c:v>90%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46-4579-436C-A53A-695C66E6B3A6}"/>
            </c:ext>
          </c:extLst>
        </c:ser>
        <c:ser>
          <c:idx val="4"/>
          <c:order val="4"/>
          <c:tx>
            <c:strRef>
              <c:f>'Control Avances'!$N$3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rgbClr val="F79646"/>
            </a:solidFill>
            <a:ln w="0">
              <a:noFill/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47-4579-436C-A53A-695C66E6B3A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48-4579-436C-A53A-695C66E6B3A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49-4579-436C-A53A-695C66E6B3A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4A-4579-436C-A53A-695C66E6B3A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B-4579-436C-A53A-695C66E6B3A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2D5D91B-17B3-470E-B3F8-8649AD70BD0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7-4579-436C-A53A-695C66E6B3A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99DA5FB-7CD4-4B3F-BAC6-FFE7EFA7B99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8-4579-436C-A53A-695C66E6B3A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B76C237-7A9B-48D9-893B-2D792B7B9CE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C-4579-436C-A53A-695C66E6B3A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4579-436C-A53A-695C66E6B3A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4579-436C-A53A-695C66E6B3A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4579-436C-A53A-695C66E6B3A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996263A8-AB9D-4F9E-9806-7A6A89055D4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E-4579-436C-A53A-695C66E6B3A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4579-436C-A53A-695C66E6B3A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D6345CCB-3584-435E-9F24-C5B7DBF3F71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0-4579-436C-A53A-695C66E6B3A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4579-436C-A53A-695C66E6B3A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4579-436C-A53A-695C66E6B3A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3-4579-436C-A53A-695C66E6B3A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4579-436C-A53A-695C66E6B3A6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C627DA6F-10BB-4AA9-A260-5F6C7D5284D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5-4579-436C-A53A-695C66E6B3A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6-4579-436C-A53A-695C66E6B3A6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E8367703-BBEB-476C-ACFD-A90BB54F545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7-4579-436C-A53A-695C66E6B3A6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8-4579-436C-A53A-695C66E6B3A6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4579-436C-A53A-695C66E6B3A6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A-4579-436C-A53A-695C66E6B3A6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44A6718D-297B-4F80-99F0-87178F1E402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B-4579-436C-A53A-695C66E6B3A6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fld id="{0A0036C0-0CD0-4950-BC93-74232776FA7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C-4579-436C-A53A-695C66E6B3A6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E1161466-49F1-4750-B455-D355D49088D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D-4579-436C-A53A-695C66E6B3A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E-4579-436C-A53A-695C66E6B3A6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F-4579-436C-A53A-695C66E6B3A6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0-4579-436C-A53A-695C66E6B3A6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4579-436C-A53A-695C66E6B3A6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2-4579-436C-A53A-695C66E6B3A6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3-4579-436C-A53A-695C66E6B3A6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4-4579-436C-A53A-695C66E6B3A6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5-4579-436C-A53A-695C66E6B3A6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6-4579-436C-A53A-695C66E6B3A6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7-4579-436C-A53A-695C66E6B3A6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</c:ext>
            </c:extLst>
          </c:dLbls>
          <c:cat>
            <c:strRef>
              <c:f>'Control Avances'!$D$4:$D$36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Avances'!$N$4:$N$36</c:f>
              <c:numCache>
                <c:formatCode>General</c:formatCode>
                <c:ptCount val="33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7">
                  <c:v>0</c:v>
                </c:pt>
                <c:pt idx="9">
                  <c:v>0</c:v>
                </c:pt>
                <c:pt idx="14">
                  <c:v>5</c:v>
                </c:pt>
                <c:pt idx="16">
                  <c:v>11</c:v>
                </c:pt>
                <c:pt idx="20">
                  <c:v>18</c:v>
                </c:pt>
                <c:pt idx="21">
                  <c:v>6</c:v>
                </c:pt>
                <c:pt idx="22">
                  <c:v>13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'Control Avances'!$O$4:$O$34</c15:f>
                <c15:dlblRangeCache>
                  <c:ptCount val="31"/>
                  <c:pt idx="14">
                    <c:v>100%</c:v>
                  </c:pt>
                  <c:pt idx="16">
                    <c:v>37%</c:v>
                  </c:pt>
                  <c:pt idx="20">
                    <c:v>30%</c:v>
                  </c:pt>
                  <c:pt idx="21">
                    <c:v>40%</c:v>
                  </c:pt>
                  <c:pt idx="22">
                    <c:v>100%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68-4579-436C-A53A-695C66E6B3A6}"/>
            </c:ext>
          </c:extLst>
        </c:ser>
        <c:ser>
          <c:idx val="5"/>
          <c:order val="5"/>
          <c:tx>
            <c:strRef>
              <c:f>'Control Avances'!$Q$3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rgbClr val="83CAFF"/>
            </a:solidFill>
            <a:ln w="0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9-4579-436C-A53A-695C66E6B3A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EDC8311-E323-4420-99EA-2CDDA074813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A-4579-436C-A53A-695C66E6B3A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2AD63264-8A71-4303-B5E6-D50A239FCE9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B-4579-436C-A53A-695C66E6B3A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E5E7B4F-B86D-4335-AFCF-373DECF4651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C-4579-436C-A53A-695C66E6B3A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D-4579-436C-A53A-695C66E6B3A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E-4579-436C-A53A-695C66E6B3A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F-4579-436C-A53A-695C66E6B3A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4BEB1E74-6911-41CD-B37D-EDC1C66366F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0-4579-436C-A53A-695C66E6B3A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1-4579-436C-A53A-695C66E6B3A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65B3672B-E7A0-45F8-8C17-2DB3FC7F65B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2-4579-436C-A53A-695C66E6B3A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3-4579-436C-A53A-695C66E6B3A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4-4579-436C-A53A-695C66E6B3A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5-4579-436C-A53A-695C66E6B3A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6-4579-436C-A53A-695C66E6B3A6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494987B6-F24D-42BE-BDAE-45BD1446E14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7-4579-436C-A53A-695C66E6B3A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8-4579-436C-A53A-695C66E6B3A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9-4579-436C-A53A-695C66E6B3A6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A-4579-436C-A53A-695C66E6B3A6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B-4579-436C-A53A-695C66E6B3A6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C-4579-436C-A53A-695C66E6B3A6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D-4579-436C-A53A-695C66E6B3A6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7E-4579-436C-A53A-695C66E6B3A6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392A3022-8D77-4C4E-85A4-A17E7C332B7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F-4579-436C-A53A-695C66E6B3A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0-4579-436C-A53A-695C66E6B3A6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1-4579-436C-A53A-695C66E6B3A6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2-4579-436C-A53A-695C66E6B3A6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3-4579-436C-A53A-695C66E6B3A6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4-4579-436C-A53A-695C66E6B3A6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5-4579-436C-A53A-695C66E6B3A6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6-4579-436C-A53A-695C66E6B3A6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7-4579-436C-A53A-695C66E6B3A6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8-4579-436C-A53A-695C66E6B3A6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89-4579-436C-A53A-695C66E6B3A6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</c:ext>
            </c:extLst>
          </c:dLbls>
          <c:cat>
            <c:strRef>
              <c:f>'Control Avances'!$D$4:$D$36</c:f>
              <c:strCache>
                <c:ptCount val="30"/>
                <c:pt idx="0">
                  <c:v>1  PROCURA DE MATERIALES</c:v>
                </c:pt>
                <c:pt idx="1">
                  <c:v>Equipo Westric 5ton</c:v>
                </c:pt>
                <c:pt idx="2">
                  <c:v>UPS 40 KVA Eaton 93E</c:v>
                </c:pt>
                <c:pt idx="3">
                  <c:v>Racks </c:v>
                </c:pt>
                <c:pt idx="4">
                  <c:v>PDU's</c:v>
                </c:pt>
                <c:pt idx="5">
                  <c:v>Sistema Contra Incendio FM-200</c:v>
                </c:pt>
                <c:pt idx="6">
                  <c:v>Control de acceso</c:v>
                </c:pt>
                <c:pt idx="7">
                  <c:v>Piso Técnico</c:v>
                </c:pt>
                <c:pt idx="8">
                  <c:v>Puerta Metálica</c:v>
                </c:pt>
                <c:pt idx="9">
                  <c:v>Materiales Eléctricos y Otros</c:v>
                </c:pt>
                <c:pt idx="11">
                  <c:v>2  CONSTRUCCIÓN DE SALA</c:v>
                </c:pt>
                <c:pt idx="12">
                  <c:v>Desocupar la sala</c:v>
                </c:pt>
                <c:pt idx="13">
                  <c:v>Instalación de Fenólicos en el piso</c:v>
                </c:pt>
                <c:pt idx="14">
                  <c:v>Estructura metálica para los aires</c:v>
                </c:pt>
                <c:pt idx="15">
                  <c:v>Colocación de piso de goma</c:v>
                </c:pt>
                <c:pt idx="16">
                  <c:v>Instalación del Piso Técnico</c:v>
                </c:pt>
                <c:pt idx="17">
                  <c:v>Instalación de Puerta Metálica</c:v>
                </c:pt>
                <c:pt idx="19">
                  <c:v>3  INSTALACIÓN DE EQUIPOS</c:v>
                </c:pt>
                <c:pt idx="20">
                  <c:v>Aires Westric 5Ton</c:v>
                </c:pt>
                <c:pt idx="21">
                  <c:v>UPS 40 KVA Eaton 93E</c:v>
                </c:pt>
                <c:pt idx="22">
                  <c:v>Racks </c:v>
                </c:pt>
                <c:pt idx="23">
                  <c:v>PDU's</c:v>
                </c:pt>
                <c:pt idx="24">
                  <c:v>SCI FM-200</c:v>
                </c:pt>
                <c:pt idx="25">
                  <c:v>Control de acceso</c:v>
                </c:pt>
                <c:pt idx="27">
                  <c:v>4  ARRANQUE Y PUESTAS EN MARCHA</c:v>
                </c:pt>
                <c:pt idx="28">
                  <c:v>Aires Westric 5Ton</c:v>
                </c:pt>
                <c:pt idx="29">
                  <c:v>UPS 40 KVA Eaton 93E</c:v>
                </c:pt>
              </c:strCache>
            </c:strRef>
          </c:cat>
          <c:val>
            <c:numRef>
              <c:f>'Control Avances'!$Q$4:$Q$36</c:f>
              <c:numCache>
                <c:formatCode>General</c:formatCode>
                <c:ptCount val="33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7">
                  <c:v>0</c:v>
                </c:pt>
                <c:pt idx="9">
                  <c:v>0</c:v>
                </c:pt>
                <c:pt idx="14">
                  <c:v>19</c:v>
                </c:pt>
                <c:pt idx="22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'Control Avances'!$R$4:$R$34</c15:f>
                <c15:dlblRangeCache>
                  <c:ptCount val="31"/>
                  <c:pt idx="14">
                    <c:v>0%</c:v>
                  </c:pt>
                  <c:pt idx="22">
                    <c:v>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8A-4579-436C-A53A-695C66E6B3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7208497"/>
        <c:axId val="32047204"/>
      </c:barChart>
      <c:catAx>
        <c:axId val="27208497"/>
        <c:scaling>
          <c:orientation val="maxMin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inorGridlines>
          <c:spPr>
            <a:ln w="9360">
              <a:noFill/>
              <a:round/>
            </a:ln>
          </c:spPr>
        </c:minorGridlines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1" strike="noStrike" spc="-1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32047204"/>
        <c:crosses val="autoZero"/>
        <c:auto val="1"/>
        <c:lblAlgn val="ctr"/>
        <c:lblOffset val="100"/>
        <c:noMultiLvlLbl val="0"/>
      </c:catAx>
      <c:valAx>
        <c:axId val="32047204"/>
        <c:scaling>
          <c:orientation val="minMax"/>
          <c:max val="44870"/>
          <c:min val="44774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inorGridlines>
          <c:spPr>
            <a:ln w="9360">
              <a:solidFill>
                <a:srgbClr val="B7B7B7"/>
              </a:solidFill>
              <a:round/>
            </a:ln>
          </c:spPr>
        </c:minorGridlines>
        <c:numFmt formatCode="d/m" sourceLinked="0"/>
        <c:majorTickMark val="out"/>
        <c:minorTickMark val="none"/>
        <c:tickLblPos val="nextTo"/>
        <c:spPr>
          <a:ln>
            <a:solidFill>
              <a:schemeClr val="bg2">
                <a:lumMod val="75000"/>
              </a:schemeClr>
            </a:solidFill>
          </a:ln>
        </c:spPr>
        <c:txPr>
          <a:bodyPr rot="-2400000"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7208497"/>
        <c:crossesAt val="1"/>
        <c:crossBetween val="between"/>
        <c:majorUnit val="4"/>
        <c:minorUnit val="1"/>
      </c:valAx>
      <c:spPr>
        <a:noFill/>
        <a:ln w="0">
          <a:noFill/>
        </a:ln>
      </c:spPr>
    </c:plotArea>
    <c:plotVisOnly val="1"/>
    <c:dispBlanksAs val="gap"/>
    <c:showDLblsOverMax val="1"/>
  </c:chart>
  <c:spPr>
    <a:noFill/>
    <a:ln w="9360">
      <a:noFill/>
      <a:round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0.27756</cdr:x>
      <cdr:y>0.16434</cdr:y>
    </cdr:from>
    <cdr:to>
      <cdr:x>0.29901</cdr:x>
      <cdr:y>0.19421</cdr:y>
    </cdr:to>
    <cdr:sp macro="" textlink="">
      <cdr:nvSpPr>
        <cdr:cNvPr id="2" name="3 CuadroTexto"/>
        <cdr:cNvSpPr/>
      </cdr:nvSpPr>
      <cdr:spPr>
        <a:xfrm xmlns:a="http://schemas.openxmlformats.org/drawingml/2006/main">
          <a:off x="3592440" y="1218240"/>
          <a:ext cx="277560" cy="221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  <cdr:relSizeAnchor xmlns:cdr="http://schemas.openxmlformats.org/drawingml/2006/chartDrawing">
    <cdr:from>
      <cdr:x>0.00197</cdr:x>
      <cdr:y>0.00607</cdr:y>
    </cdr:from>
    <cdr:to>
      <cdr:x>0.02342</cdr:x>
      <cdr:y>0.03594</cdr:y>
    </cdr:to>
    <cdr:sp macro="" textlink="">
      <cdr:nvSpPr>
        <cdr:cNvPr id="3" name="1 CuadroTexto"/>
        <cdr:cNvSpPr/>
      </cdr:nvSpPr>
      <cdr:spPr>
        <a:xfrm xmlns:a="http://schemas.openxmlformats.org/drawingml/2006/main">
          <a:off x="25560" y="45000"/>
          <a:ext cx="277560" cy="221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  <cdr:relSizeAnchor xmlns:cdr="http://schemas.openxmlformats.org/drawingml/2006/chartDrawing">
    <cdr:from>
      <cdr:x>0.75306</cdr:x>
      <cdr:y>0.66558</cdr:y>
    </cdr:from>
    <cdr:to>
      <cdr:x>0.79512</cdr:x>
      <cdr:y>0.6955</cdr:y>
    </cdr:to>
    <cdr:sp macro="" textlink="">
      <cdr:nvSpPr>
        <cdr:cNvPr id="4" name="11 CuadroTexto"/>
        <cdr:cNvSpPr/>
      </cdr:nvSpPr>
      <cdr:spPr>
        <a:xfrm xmlns:a="http://schemas.openxmlformats.org/drawingml/2006/main">
          <a:off x="9746640" y="4933800"/>
          <a:ext cx="544320" cy="2217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  <cdr:relSizeAnchor xmlns:cdr="http://schemas.openxmlformats.org/drawingml/2006/chartDrawing">
    <cdr:from>
      <cdr:x>0.75356</cdr:x>
      <cdr:y>0.7192</cdr:y>
    </cdr:from>
    <cdr:to>
      <cdr:x>0.78619</cdr:x>
      <cdr:y>0.74975</cdr:y>
    </cdr:to>
    <cdr:sp macro="" textlink="">
      <cdr:nvSpPr>
        <cdr:cNvPr id="5" name="12 CuadroTexto"/>
        <cdr:cNvSpPr/>
      </cdr:nvSpPr>
      <cdr:spPr>
        <a:xfrm xmlns:a="http://schemas.openxmlformats.org/drawingml/2006/main">
          <a:off x="9753120" y="5331240"/>
          <a:ext cx="422280" cy="2264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0.27755</cdr:x>
      <cdr:y>0.16425</cdr:y>
    </cdr:from>
    <cdr:to>
      <cdr:x>0.29905</cdr:x>
      <cdr:y>0.19407</cdr:y>
    </cdr:to>
    <cdr:sp macro="" textlink="">
      <cdr:nvSpPr>
        <cdr:cNvPr id="6" name="3 CuadroTexto"/>
        <cdr:cNvSpPr/>
      </cdr:nvSpPr>
      <cdr:spPr>
        <a:xfrm xmlns:a="http://schemas.openxmlformats.org/drawingml/2006/main">
          <a:off x="3592080" y="1197360"/>
          <a:ext cx="278280" cy="2174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  <cdr:relSizeAnchor xmlns:cdr="http://schemas.openxmlformats.org/drawingml/2006/chartDrawing">
    <cdr:from>
      <cdr:x>0.002</cdr:x>
      <cdr:y>0.00602</cdr:y>
    </cdr:from>
    <cdr:to>
      <cdr:x>0.0235</cdr:x>
      <cdr:y>0.03585</cdr:y>
    </cdr:to>
    <cdr:sp macro="" textlink="">
      <cdr:nvSpPr>
        <cdr:cNvPr id="7" name="1 CuadroTexto"/>
        <cdr:cNvSpPr/>
      </cdr:nvSpPr>
      <cdr:spPr>
        <a:xfrm xmlns:a="http://schemas.openxmlformats.org/drawingml/2006/main">
          <a:off x="25920" y="43920"/>
          <a:ext cx="278280" cy="2174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  <cdr:relSizeAnchor xmlns:cdr="http://schemas.openxmlformats.org/drawingml/2006/chartDrawing">
    <cdr:from>
      <cdr:x>0.75357</cdr:x>
      <cdr:y>0.71921</cdr:y>
    </cdr:from>
    <cdr:to>
      <cdr:x>0.78623</cdr:x>
      <cdr:y>0.74968</cdr:y>
    </cdr:to>
    <cdr:sp macro="" textlink="">
      <cdr:nvSpPr>
        <cdr:cNvPr id="9" name="12 CuadroTexto"/>
        <cdr:cNvSpPr/>
      </cdr:nvSpPr>
      <cdr:spPr>
        <a:xfrm xmlns:a="http://schemas.openxmlformats.org/drawingml/2006/main">
          <a:off x="9752760" y="5243040"/>
          <a:ext cx="422640" cy="2221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4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1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8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8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8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8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51DBD-2B92-4E22-9EF2-8F0E599231A2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420E6-DCCF-41BE-B139-FAA212719F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8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Proyecto Nueva Sala NAP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34194" y="3602038"/>
            <a:ext cx="6914606" cy="926419"/>
          </a:xfrm>
        </p:spPr>
        <p:txBody>
          <a:bodyPr/>
          <a:lstStyle/>
          <a:p>
            <a:r>
              <a:rPr lang="es-ES" dirty="0" smtClean="0"/>
              <a:t>Ampliación y Migración de Servicios</a:t>
            </a:r>
            <a:endParaRPr lang="en-US" dirty="0"/>
          </a:p>
        </p:txBody>
      </p:sp>
      <p:pic>
        <p:nvPicPr>
          <p:cNvPr id="4" name="Imagen 3" descr="Ca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300" y="220980"/>
            <a:ext cx="1765413" cy="54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3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62747"/>
            <a:ext cx="6914606" cy="560659"/>
          </a:xfrm>
        </p:spPr>
        <p:txBody>
          <a:bodyPr/>
          <a:lstStyle/>
          <a:p>
            <a:r>
              <a:rPr lang="es-ES" dirty="0" smtClean="0"/>
              <a:t>Propuesta para desplegar el Proyecto</a:t>
            </a:r>
            <a:endParaRPr lang="en-US" dirty="0"/>
          </a:p>
        </p:txBody>
      </p:sp>
      <p:pic>
        <p:nvPicPr>
          <p:cNvPr id="4" name="Imagen 3" descr="Ca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300" y="220980"/>
            <a:ext cx="1765413" cy="54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082616"/>
              </p:ext>
            </p:extLst>
          </p:nvPr>
        </p:nvGraphicFramePr>
        <p:xfrm>
          <a:off x="169055" y="409300"/>
          <a:ext cx="11613642" cy="6818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9464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300" y="220980"/>
            <a:ext cx="1765413" cy="54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1" descr="CONTROL DE PROYECTO NUEVA SALA NAP" title="CONTROL DE PROYECTO NUEVA SALA NA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987312"/>
              </p:ext>
            </p:extLst>
          </p:nvPr>
        </p:nvGraphicFramePr>
        <p:xfrm>
          <a:off x="167666" y="258536"/>
          <a:ext cx="11576660" cy="6885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ubtítulo 2"/>
          <p:cNvSpPr txBox="1">
            <a:spLocks/>
          </p:cNvSpPr>
          <p:nvPr/>
        </p:nvSpPr>
        <p:spPr>
          <a:xfrm>
            <a:off x="0" y="562747"/>
            <a:ext cx="6914606" cy="560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Control de Proyecto Nueva Sala NAP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3720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24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Proyecto Nueva Sala NAP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Nueva Sala NAP</dc:title>
  <dc:creator>syt</dc:creator>
  <cp:lastModifiedBy>syt</cp:lastModifiedBy>
  <cp:revision>6</cp:revision>
  <dcterms:created xsi:type="dcterms:W3CDTF">2022-09-15T12:30:25Z</dcterms:created>
  <dcterms:modified xsi:type="dcterms:W3CDTF">2022-09-15T17:16:23Z</dcterms:modified>
</cp:coreProperties>
</file>