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0" r:id="rId7"/>
    <p:sldId id="265" r:id="rId8"/>
    <p:sldId id="263" r:id="rId9"/>
    <p:sldId id="26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484" autoAdjust="0"/>
  </p:normalViewPr>
  <p:slideViewPr>
    <p:cSldViewPr snapToGrid="0">
      <p:cViewPr varScale="1">
        <p:scale>
          <a:sx n="70" d="100"/>
          <a:sy n="70" d="100"/>
        </p:scale>
        <p:origin x="11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yt\Documents\Administrativos\Proyectos\Nueva%20Sala%20NAP\Gantt_CABAS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yt\Documents\Administrativos\Proyectos\Nueva%20Sala%20NAP\Gantt_CABASE%20Sem46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syt\Documents\Administrativos\Proyectos\Nueva%20Sala%20NAP\Gantt_CABASE%20Sem46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syt\Documents\Administrativos\Proyectos\Nueva%20Sala%20NAP\Gantt_CABASE%20Sem46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syt\Documents\Administrativos\Proyectos\Nueva%20Sala%20NAP\Gantt_CABASE%20Sem46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syt\Documents\Administrativos\Proyectos\Nueva%20Sala%20NAP\Gantt_CABASE%20Sem4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84960335506039"/>
          <c:y val="0.17577166739516387"/>
          <c:w val="0.77884401424121097"/>
          <c:h val="0.724199893157205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'Control Estimado'!$E$3</c:f>
              <c:strCache>
                <c:ptCount val="1"/>
                <c:pt idx="0">
                  <c:v>Inicio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delete val="1"/>
          </c:dLbls>
          <c:cat>
            <c:strRef>
              <c:f>'Control Estimado'!$D$4:$D$36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1">
                  <c:v>2  CONSTRUCCIÓN DE SALA</c:v>
                </c:pt>
                <c:pt idx="12">
                  <c:v>Desocupar la sala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</c:v>
                </c:pt>
                <c:pt idx="17">
                  <c:v>Instalación de Puerta Metálica</c:v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'Control Estimado'!$E$4:$E$36</c:f>
              <c:numCache>
                <c:formatCode>dd\-mmm</c:formatCode>
                <c:ptCount val="33"/>
                <c:pt idx="1">
                  <c:v>44774</c:v>
                </c:pt>
                <c:pt idx="2">
                  <c:v>44774</c:v>
                </c:pt>
                <c:pt idx="3">
                  <c:v>44774</c:v>
                </c:pt>
                <c:pt idx="4">
                  <c:v>44774</c:v>
                </c:pt>
                <c:pt idx="5">
                  <c:v>44774</c:v>
                </c:pt>
                <c:pt idx="6">
                  <c:v>44774</c:v>
                </c:pt>
                <c:pt idx="7">
                  <c:v>44774</c:v>
                </c:pt>
                <c:pt idx="8">
                  <c:v>44774</c:v>
                </c:pt>
                <c:pt idx="9">
                  <c:v>44774</c:v>
                </c:pt>
                <c:pt idx="12">
                  <c:v>44774</c:v>
                </c:pt>
                <c:pt idx="13">
                  <c:v>44774</c:v>
                </c:pt>
                <c:pt idx="14">
                  <c:v>44774</c:v>
                </c:pt>
                <c:pt idx="15">
                  <c:v>44774</c:v>
                </c:pt>
                <c:pt idx="16">
                  <c:v>44774</c:v>
                </c:pt>
                <c:pt idx="17">
                  <c:v>44774</c:v>
                </c:pt>
                <c:pt idx="20">
                  <c:v>44774</c:v>
                </c:pt>
                <c:pt idx="21">
                  <c:v>44774</c:v>
                </c:pt>
                <c:pt idx="22">
                  <c:v>44774</c:v>
                </c:pt>
                <c:pt idx="23">
                  <c:v>44774</c:v>
                </c:pt>
                <c:pt idx="24">
                  <c:v>44774</c:v>
                </c:pt>
                <c:pt idx="25">
                  <c:v>44774</c:v>
                </c:pt>
                <c:pt idx="28">
                  <c:v>44774</c:v>
                </c:pt>
                <c:pt idx="29">
                  <c:v>44774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B-4BC4-844A-36835D438E35}"/>
            </c:ext>
          </c:extLst>
        </c:ser>
        <c:ser>
          <c:idx val="1"/>
          <c:order val="1"/>
          <c:tx>
            <c:strRef>
              <c:f>'Control Estimado'!$F$3</c:f>
              <c:strCache>
                <c:ptCount val="1"/>
                <c:pt idx="0">
                  <c:v>Duración</c:v>
                </c:pt>
              </c:strCache>
            </c:strRef>
          </c:tx>
          <c:spPr>
            <a:noFill/>
            <a:ln w="0">
              <a:noFill/>
            </a:ln>
          </c:spPr>
          <c:invertIfNegative val="0"/>
          <c:dLbls>
            <c:delete val="1"/>
          </c:dLbls>
          <c:cat>
            <c:strRef>
              <c:f>'Control Estimado'!$D$4:$D$36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1">
                  <c:v>2  CONSTRUCCIÓN DE SALA</c:v>
                </c:pt>
                <c:pt idx="12">
                  <c:v>Desocupar la sala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</c:v>
                </c:pt>
                <c:pt idx="17">
                  <c:v>Instalación de Puerta Metálica</c:v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'Control Estimado'!$F$4:$F$36</c:f>
              <c:numCache>
                <c:formatCode>General</c:formatCode>
                <c:ptCount val="33"/>
                <c:pt idx="1">
                  <c:v>5</c:v>
                </c:pt>
                <c:pt idx="2">
                  <c:v>6</c:v>
                </c:pt>
                <c:pt idx="3">
                  <c:v>10</c:v>
                </c:pt>
                <c:pt idx="4">
                  <c:v>18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23</c:v>
                </c:pt>
                <c:pt idx="9">
                  <c:v>10</c:v>
                </c:pt>
                <c:pt idx="12">
                  <c:v>35</c:v>
                </c:pt>
                <c:pt idx="13">
                  <c:v>49</c:v>
                </c:pt>
                <c:pt idx="14">
                  <c:v>38</c:v>
                </c:pt>
                <c:pt idx="15">
                  <c:v>38</c:v>
                </c:pt>
                <c:pt idx="16">
                  <c:v>50</c:v>
                </c:pt>
                <c:pt idx="17">
                  <c:v>64</c:v>
                </c:pt>
                <c:pt idx="20">
                  <c:v>33</c:v>
                </c:pt>
                <c:pt idx="21">
                  <c:v>36</c:v>
                </c:pt>
                <c:pt idx="22">
                  <c:v>36</c:v>
                </c:pt>
                <c:pt idx="23">
                  <c:v>50</c:v>
                </c:pt>
                <c:pt idx="24">
                  <c:v>49</c:v>
                </c:pt>
                <c:pt idx="25">
                  <c:v>46</c:v>
                </c:pt>
                <c:pt idx="28">
                  <c:v>114</c:v>
                </c:pt>
                <c:pt idx="29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2B-4BC4-844A-36835D438E35}"/>
            </c:ext>
          </c:extLst>
        </c:ser>
        <c:ser>
          <c:idx val="2"/>
          <c:order val="2"/>
          <c:tx>
            <c:strRef>
              <c:f>'Control Estimado'!$H$3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558ED5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ED2B-4BC4-844A-36835D438E3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D2B-4BC4-844A-36835D438E3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D2B-4BC4-844A-36835D438E3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D2B-4BC4-844A-36835D438E3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D2B-4BC4-844A-36835D438E3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D2B-4BC4-844A-36835D438E3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D2B-4BC4-844A-36835D438E3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ED2B-4BC4-844A-36835D438E3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ED2B-4BC4-844A-36835D438E35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ED2B-4BC4-844A-36835D438E35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ED2B-4BC4-844A-36835D438E3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ED2B-4BC4-844A-36835D438E35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ED2B-4BC4-844A-36835D438E3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2B-4BC4-844A-36835D438E3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B342486-F315-4CBC-B210-6C0839C281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D2B-4BC4-844A-36835D438E3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E038F2A-5949-4734-BFA8-936118A2FE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D2B-4BC4-844A-36835D438E3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2A0B110-8F5B-4D48-8DD6-3A4BC99DC22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D2B-4BC4-844A-36835D438E3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32C0955E-A6EF-4682-9FFF-7C4A0DB892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D2B-4BC4-844A-36835D438E3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71BB19D3-324C-4BA7-976E-53596445F1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ED2B-4BC4-844A-36835D438E35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BE631410-17EE-4F24-8933-168A22B41C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D2B-4BC4-844A-36835D438E35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22EB8239-9D0E-4E13-9F3A-774B42ED0B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ED2B-4BC4-844A-36835D438E35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C079FEE3-330A-4B09-A3B6-2DC2B4930B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ED2B-4BC4-844A-36835D438E35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C75C0F94-1DA1-4218-AB7B-03E63458548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ED2B-4BC4-844A-36835D438E3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D2B-4BC4-844A-36835D438E3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D2B-4BC4-844A-36835D438E35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D2F788BA-D5A6-4859-8080-1B72096267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ED2B-4BC4-844A-36835D438E35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82BDAFF9-9734-44BD-AE80-92D6BC6439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ED2B-4BC4-844A-36835D438E35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E0AC92B7-EA2B-4506-B293-A187135105B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ED2B-4BC4-844A-36835D438E35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ACD89B09-42A8-4C60-9090-4E633E094C7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ED2B-4BC4-844A-36835D438E35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19723316-8AD1-4B00-A488-AB9BE33C4B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ED2B-4BC4-844A-36835D438E35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5C5FAB96-480A-47BC-ACCF-D7EEBCC83F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D2B-4BC4-844A-36835D438E35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D2B-4BC4-844A-36835D438E35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D2B-4BC4-844A-36835D438E35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E6C6BC30-00DD-46AD-93A4-DFE6851ADA0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ED2B-4BC4-844A-36835D438E35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1CF0FCA1-F39A-44F5-B746-7A38481AC7B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ED2B-4BC4-844A-36835D438E35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D3321826-C07B-4E1E-A806-2D4149669B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ED2B-4BC4-844A-36835D438E35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1B29F5C5-A281-46CB-9436-A147C8CE2F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ED2B-4BC4-844A-36835D438E35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DADC44B4-483B-4AD0-8FA9-1A37EE675B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ED2B-4BC4-844A-36835D438E35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7ED90F52-5A8E-4595-9995-37A39F9F26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ED2B-4BC4-844A-36835D438E35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D2B-4BC4-844A-36835D438E35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D2B-4BC4-844A-36835D438E35}"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fld id="{4E4FA5C1-7867-4D29-800F-FEC8F7B995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ED2B-4BC4-844A-36835D438E35}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fld id="{8AA05E05-4333-4AAD-97C0-D9CDA59BD4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ED2B-4BC4-844A-36835D438E35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D2B-4BC4-844A-36835D438E35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D2B-4BC4-844A-36835D438E35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D2B-4BC4-844A-36835D438E35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'Control Estimado'!$D$4:$D$36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1">
                  <c:v>2  CONSTRUCCIÓN DE SALA</c:v>
                </c:pt>
                <c:pt idx="12">
                  <c:v>Desocupar la sala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</c:v>
                </c:pt>
                <c:pt idx="17">
                  <c:v>Instalación de Puerta Metálica</c:v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'Control Estimado'!$H$4:$H$36</c:f>
              <c:numCache>
                <c:formatCode>General</c:formatCode>
                <c:ptCount val="33"/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21</c:v>
                </c:pt>
                <c:pt idx="9">
                  <c:v>14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Estimado'!$I$4:$I$34</c15:f>
                <c15:dlblRangeCache>
                  <c:ptCount val="31"/>
                  <c:pt idx="1">
                    <c:v>Pres.</c:v>
                  </c:pt>
                  <c:pt idx="2">
                    <c:v>Pres.</c:v>
                  </c:pt>
                  <c:pt idx="3">
                    <c:v>Pres.</c:v>
                  </c:pt>
                  <c:pt idx="4">
                    <c:v>Pres.</c:v>
                  </c:pt>
                  <c:pt idx="5">
                    <c:v>Pres.</c:v>
                  </c:pt>
                  <c:pt idx="6">
                    <c:v>Pres.</c:v>
                  </c:pt>
                  <c:pt idx="7">
                    <c:v>Pres.</c:v>
                  </c:pt>
                  <c:pt idx="8">
                    <c:v>Pres.</c:v>
                  </c:pt>
                  <c:pt idx="9">
                    <c:v>Pres.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4-ED2B-4BC4-844A-36835D438E35}"/>
            </c:ext>
          </c:extLst>
        </c:ser>
        <c:ser>
          <c:idx val="3"/>
          <c:order val="3"/>
          <c:tx>
            <c:strRef>
              <c:f>'Control Estimado'!$K$3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ED2B-4BC4-844A-36835D438E3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ED2B-4BC4-844A-36835D438E3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ED2B-4BC4-844A-36835D438E3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ED2B-4BC4-844A-36835D438E3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ED2B-4BC4-844A-36835D438E3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ED2B-4BC4-844A-36835D438E3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ED2B-4BC4-844A-36835D438E3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C-ED2B-4BC4-844A-36835D438E3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ED2B-4BC4-844A-36835D438E35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ED2B-4BC4-844A-36835D438E35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ED2B-4BC4-844A-36835D438E3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ED2B-4BC4-844A-36835D438E35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1-ED2B-4BC4-844A-36835D438E3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D2B-4BC4-844A-36835D438E3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6BDEED4-2B79-4619-B844-E746CBCD25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ED2B-4BC4-844A-36835D438E3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4107907-E97D-4B2E-BDF1-30AC8E4DFA1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ED2B-4BC4-844A-36835D438E3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B61607B-AA12-41E7-94FB-E44747D1F2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ED2B-4BC4-844A-36835D438E3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1BA22EA9-B8A1-4051-B91A-095524CB58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ED2B-4BC4-844A-36835D438E3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19250BF1-8352-4026-BCDD-FD47AF1844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ED2B-4BC4-844A-36835D438E35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4C9E9E4B-1E13-4055-8611-13712F54F2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ED2B-4BC4-844A-36835D438E35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D0A4C0D2-57F7-461D-B1F9-2BE102A8B6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ED2B-4BC4-844A-36835D438E35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C3508BF4-A919-4711-89F2-652A6A0268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ED2B-4BC4-844A-36835D438E35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5C882CC4-8440-416A-962C-ED1966B7F0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ED2B-4BC4-844A-36835D438E3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ED2B-4BC4-844A-36835D438E3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ED2B-4BC4-844A-36835D438E35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43FB1A23-E4FD-4E01-93F3-929D3C46846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ED2B-4BC4-844A-36835D438E35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AF3FE627-C0A1-453B-9E3B-7E5452B34DB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ED2B-4BC4-844A-36835D438E35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9800B79A-2A2F-4968-B74F-06AF5BBFAC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ED2B-4BC4-844A-36835D438E35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8D9D6D5E-F5FC-465D-854C-238C0EE65AD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ED2B-4BC4-844A-36835D438E35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BD8FBCD3-2EF5-457A-A7CD-40EEBF9CC75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ED2B-4BC4-844A-36835D438E35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EE62E3C1-1194-49D1-87F0-E4DD5D4CA4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ED2B-4BC4-844A-36835D438E35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ED2B-4BC4-844A-36835D438E35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ED2B-4BC4-844A-36835D438E35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31C7E502-17AA-44DC-9CCB-43708C827B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ED2B-4BC4-844A-36835D438E35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00E4F602-C79A-4868-9FF5-4ACFCA4510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ED2B-4BC4-844A-36835D438E35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4331A856-A263-4C89-B335-29BE301D52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ED2B-4BC4-844A-36835D438E35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E4F0B55D-A2A9-461B-B9F6-9E515CBB62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ED2B-4BC4-844A-36835D438E35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67045946-C575-4246-A6C2-9823466454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ED2B-4BC4-844A-36835D438E35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80E8A7D5-2D91-4426-B6E8-29A031CF20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E-ED2B-4BC4-844A-36835D438E35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ED2B-4BC4-844A-36835D438E35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ED2B-4BC4-844A-36835D438E35}"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fld id="{CA5512CB-BFFD-4E52-8AAC-7CF7A12DE3A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1-ED2B-4BC4-844A-36835D438E35}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fld id="{538458CD-3DBC-41A7-9C3B-948A271452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ED2B-4BC4-844A-36835D438E35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ED2B-4BC4-844A-36835D438E35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ED2B-4BC4-844A-36835D438E35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ED2B-4BC4-844A-36835D438E35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'Control Estimado'!$D$4:$D$36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1">
                  <c:v>2  CONSTRUCCIÓN DE SALA</c:v>
                </c:pt>
                <c:pt idx="12">
                  <c:v>Desocupar la sala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</c:v>
                </c:pt>
                <c:pt idx="17">
                  <c:v>Instalación de Puerta Metálica</c:v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'Control Estimado'!$K$4:$K$36</c:f>
              <c:numCache>
                <c:formatCode>General</c:formatCode>
                <c:ptCount val="33"/>
                <c:pt idx="1">
                  <c:v>14</c:v>
                </c:pt>
                <c:pt idx="2">
                  <c:v>16</c:v>
                </c:pt>
                <c:pt idx="3">
                  <c:v>12</c:v>
                </c:pt>
                <c:pt idx="4">
                  <c:v>18</c:v>
                </c:pt>
                <c:pt idx="5">
                  <c:v>25</c:v>
                </c:pt>
                <c:pt idx="6">
                  <c:v>22</c:v>
                </c:pt>
                <c:pt idx="7">
                  <c:v>14</c:v>
                </c:pt>
                <c:pt idx="8">
                  <c:v>24</c:v>
                </c:pt>
                <c:pt idx="9">
                  <c:v>25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Estimado'!$L$4:$L$34</c15:f>
                <c15:dlblRangeCache>
                  <c:ptCount val="31"/>
                  <c:pt idx="1">
                    <c:v>Compra</c:v>
                  </c:pt>
                  <c:pt idx="2">
                    <c:v>Compra</c:v>
                  </c:pt>
                  <c:pt idx="3">
                    <c:v>Compra</c:v>
                  </c:pt>
                  <c:pt idx="4">
                    <c:v>Compra</c:v>
                  </c:pt>
                  <c:pt idx="5">
                    <c:v>Compra</c:v>
                  </c:pt>
                  <c:pt idx="6">
                    <c:v>Compra</c:v>
                  </c:pt>
                  <c:pt idx="7">
                    <c:v>Compra</c:v>
                  </c:pt>
                  <c:pt idx="8">
                    <c:v>Compra</c:v>
                  </c:pt>
                  <c:pt idx="9">
                    <c:v>Compra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46-ED2B-4BC4-844A-36835D438E35}"/>
            </c:ext>
          </c:extLst>
        </c:ser>
        <c:ser>
          <c:idx val="4"/>
          <c:order val="4"/>
          <c:tx>
            <c:strRef>
              <c:f>'Control Estimado'!$N$3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F79646"/>
            </a:solidFill>
            <a:ln w="0"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7-ED2B-4BC4-844A-36835D438E3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8-ED2B-4BC4-844A-36835D438E3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9-ED2B-4BC4-844A-36835D438E3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A-ED2B-4BC4-844A-36835D438E3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ED2B-4BC4-844A-36835D438E3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99505A5-1395-44E1-88DF-BEA5A9B1F0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7-ED2B-4BC4-844A-36835D438E3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EB7326E5-F4BF-4592-8CA2-32DBD579EC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ED2B-4BC4-844A-36835D438E3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0086814F-9AD6-46D3-B8EF-BB7E198BC9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ED2B-4BC4-844A-36835D438E3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FF76B747-C6A0-47FD-A8EF-F2536330C8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D-ED2B-4BC4-844A-36835D438E3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1B9ED747-0CE8-43C2-AD67-7E732B2264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9-ED2B-4BC4-844A-36835D438E35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BB108470-E2E2-408A-91E8-4A4ABDBE58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A-ED2B-4BC4-844A-36835D438E35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5A3B0C8A-B2EC-4906-9B7C-0195FD4E0A3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E-ED2B-4BC4-844A-36835D438E35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A207B1C6-1820-4C77-8394-029B743EBA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F-ED2B-4BC4-844A-36835D438E35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60AF82B8-1AA6-4F9A-94BF-A9E7124871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0-ED2B-4BC4-844A-36835D438E3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ED2B-4BC4-844A-36835D438E3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ED2B-4BC4-844A-36835D438E35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32AD3539-7C6A-485D-B5E2-7A79F5C3C4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3-ED2B-4BC4-844A-36835D438E35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A4E1711F-C569-43C5-B67B-9217A3251E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4-ED2B-4BC4-844A-36835D438E35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F9657C3F-DBF1-4EC5-AA1F-F447D36C8E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5-ED2B-4BC4-844A-36835D438E35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AA83E7EE-BB2A-4E7C-BB32-79C929BE74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6-ED2B-4BC4-844A-36835D438E35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66DDDAF4-D2EE-4781-8663-B5EFD05CAD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7-ED2B-4BC4-844A-36835D438E35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651BC60C-D862-424A-9B04-8EC0150D6D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8-ED2B-4BC4-844A-36835D438E35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ED2B-4BC4-844A-36835D438E35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ED2B-4BC4-844A-36835D438E35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3114585A-03F6-4D87-BCA0-3ED76A55777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B-ED2B-4BC4-844A-36835D438E35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7A301C0B-55FE-417F-BF83-D3CE1948F6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C-ED2B-4BC4-844A-36835D438E35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64D34C65-5B5C-4DCF-888F-05DF83E4CB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D-ED2B-4BC4-844A-36835D438E35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5F160E02-1AA3-4AD2-B59E-359AD0BE93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E-ED2B-4BC4-844A-36835D438E35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95964CA6-E2ED-4CE6-8830-E8C9D23C559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F-ED2B-4BC4-844A-36835D438E35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732361BF-6076-402D-8C44-0C0C2785AF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0-ED2B-4BC4-844A-36835D438E35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ED2B-4BC4-844A-36835D438E35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ED2B-4BC4-844A-36835D438E35}"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fld id="{CFAF4731-6848-4626-A8CF-058BDDEEDF0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3-ED2B-4BC4-844A-36835D438E35}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fld id="{9B20D028-F95B-46EF-9D35-EC70A350DD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4-ED2B-4BC4-844A-36835D438E35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ED2B-4BC4-844A-36835D438E35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ED2B-4BC4-844A-36835D438E35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ED2B-4BC4-844A-36835D438E35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'Control Estimado'!$D$4:$D$36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1">
                  <c:v>2  CONSTRUCCIÓN DE SALA</c:v>
                </c:pt>
                <c:pt idx="12">
                  <c:v>Desocupar la sala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</c:v>
                </c:pt>
                <c:pt idx="17">
                  <c:v>Instalación de Puerta Metálica</c:v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'Control Estimado'!$N$4:$N$36</c:f>
              <c:numCache>
                <c:formatCode>General</c:formatCode>
                <c:ptCount val="33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2">
                  <c:v>10</c:v>
                </c:pt>
                <c:pt idx="13">
                  <c:v>11</c:v>
                </c:pt>
                <c:pt idx="14">
                  <c:v>11</c:v>
                </c:pt>
                <c:pt idx="15">
                  <c:v>14</c:v>
                </c:pt>
                <c:pt idx="16">
                  <c:v>17</c:v>
                </c:pt>
                <c:pt idx="17">
                  <c:v>20</c:v>
                </c:pt>
                <c:pt idx="20">
                  <c:v>60</c:v>
                </c:pt>
                <c:pt idx="21">
                  <c:v>40</c:v>
                </c:pt>
                <c:pt idx="22">
                  <c:v>30</c:v>
                </c:pt>
                <c:pt idx="23">
                  <c:v>30</c:v>
                </c:pt>
                <c:pt idx="24">
                  <c:v>45</c:v>
                </c:pt>
                <c:pt idx="25">
                  <c:v>21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Estimado'!$O$4:$O$34</c15:f>
                <c15:dlblRangeCache>
                  <c:ptCount val="31"/>
                  <c:pt idx="12">
                    <c:v>Desocupacón</c:v>
                  </c:pt>
                  <c:pt idx="13">
                    <c:v>Entrega</c:v>
                  </c:pt>
                  <c:pt idx="14">
                    <c:v>Entrega</c:v>
                  </c:pt>
                  <c:pt idx="15">
                    <c:v>Entrega</c:v>
                  </c:pt>
                  <c:pt idx="16">
                    <c:v>Entrega</c:v>
                  </c:pt>
                  <c:pt idx="17">
                    <c:v>Entrega</c:v>
                  </c:pt>
                  <c:pt idx="20">
                    <c:v>Entrega</c:v>
                  </c:pt>
                  <c:pt idx="21">
                    <c:v>Entrega</c:v>
                  </c:pt>
                  <c:pt idx="22">
                    <c:v>Entrega</c:v>
                  </c:pt>
                  <c:pt idx="23">
                    <c:v>Entrega</c:v>
                  </c:pt>
                  <c:pt idx="24">
                    <c:v>Entrega</c:v>
                  </c:pt>
                  <c:pt idx="25">
                    <c:v>Entrega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68-ED2B-4BC4-844A-36835D438E35}"/>
            </c:ext>
          </c:extLst>
        </c:ser>
        <c:ser>
          <c:idx val="5"/>
          <c:order val="5"/>
          <c:tx>
            <c:strRef>
              <c:f>'Control Estimado'!$Q$3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83CAFF"/>
            </a:solidFill>
            <a:ln w="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ED2B-4BC4-844A-36835D438E3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361F152-8F77-4DC9-A186-9DCAD73F8F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A-ED2B-4BC4-844A-36835D438E3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53348987-EA20-432C-8BEF-306E609529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B-ED2B-4BC4-844A-36835D438E3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0A7F981B-FCAA-40CC-8DBF-0C4992EEAF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C-ED2B-4BC4-844A-36835D438E3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E0DC9D29-6B83-4112-B581-50602819CD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D-ED2B-4BC4-844A-36835D438E3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29A54C01-1729-4C88-BCB1-AC1AE6A63F1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E-ED2B-4BC4-844A-36835D438E35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6EB77AF4-80EF-460B-8F50-01E661B9CAA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F-ED2B-4BC4-844A-36835D438E35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2CCBA2B1-896B-4E3D-86ED-4EFD682183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0-ED2B-4BC4-844A-36835D438E35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0FD64917-22B4-4FE4-9905-9A3F4B05EBE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1-ED2B-4BC4-844A-36835D438E35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66109D8F-1924-40EE-BDAB-C5DA2D3D0F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2-ED2B-4BC4-844A-36835D438E3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ED2B-4BC4-844A-36835D438E3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ED2B-4BC4-844A-36835D438E35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AABAE90D-347D-4C11-8222-1532A7EBE7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5-ED2B-4BC4-844A-36835D438E35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E0D8971D-A015-47F3-B004-76BB3F548D3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6-ED2B-4BC4-844A-36835D438E35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3FF0EEA9-DD4A-4201-A579-C407DDA1E9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7-ED2B-4BC4-844A-36835D438E35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8FB7E93B-DC8E-4ABF-A3A5-EE6CA3344D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8-ED2B-4BC4-844A-36835D438E35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00DB63A6-F405-4C33-B76D-5AAAD9B346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9-ED2B-4BC4-844A-36835D438E35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AFFF3963-4193-4A29-BACF-4EB3422A8A7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A-ED2B-4BC4-844A-36835D438E35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ED2B-4BC4-844A-36835D438E35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ED2B-4BC4-844A-36835D438E35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FE69E536-3A2C-4721-92B0-5BF7E06401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D-ED2B-4BC4-844A-36835D438E35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9C22A293-ED44-4C72-9DF8-FEAA2950703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E-ED2B-4BC4-844A-36835D438E35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086FC0D9-AB28-43F6-9D94-36FD60B301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F-ED2B-4BC4-844A-36835D438E35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D7629561-28CE-4A9F-84FB-3961FE322B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0-ED2B-4BC4-844A-36835D438E35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85FDFD35-8BD3-4045-8956-91F545F8AB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1-ED2B-4BC4-844A-36835D438E35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B897F886-D8B4-472E-AB8D-850187223C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2-ED2B-4BC4-844A-36835D438E35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3-ED2B-4BC4-844A-36835D438E35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4-ED2B-4BC4-844A-36835D438E35}"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fld id="{05557893-1D62-41A1-9D52-9D5816CB2C1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5-ED2B-4BC4-844A-36835D438E35}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fld id="{CB878EFB-5E6A-4E84-BE18-0E5CA3917E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6-ED2B-4BC4-844A-36835D438E35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7-ED2B-4BC4-844A-36835D438E35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8-ED2B-4BC4-844A-36835D438E35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9-ED2B-4BC4-844A-36835D438E35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'Control Estimado'!$D$4:$D$36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1">
                  <c:v>2  CONSTRUCCIÓN DE SALA</c:v>
                </c:pt>
                <c:pt idx="12">
                  <c:v>Desocupar la sala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</c:v>
                </c:pt>
                <c:pt idx="17">
                  <c:v>Instalación de Puerta Metálica</c:v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'Control Estimado'!$Q$4:$Q$36</c:f>
              <c:numCache>
                <c:formatCode>General</c:formatCode>
                <c:ptCount val="33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2">
                  <c:v>6</c:v>
                </c:pt>
                <c:pt idx="13">
                  <c:v>34</c:v>
                </c:pt>
                <c:pt idx="14">
                  <c:v>35</c:v>
                </c:pt>
                <c:pt idx="15">
                  <c:v>15</c:v>
                </c:pt>
                <c:pt idx="16">
                  <c:v>21</c:v>
                </c:pt>
                <c:pt idx="17">
                  <c:v>14</c:v>
                </c:pt>
                <c:pt idx="20">
                  <c:v>21</c:v>
                </c:pt>
                <c:pt idx="21">
                  <c:v>21</c:v>
                </c:pt>
                <c:pt idx="22">
                  <c:v>55</c:v>
                </c:pt>
                <c:pt idx="23">
                  <c:v>44</c:v>
                </c:pt>
                <c:pt idx="24">
                  <c:v>25</c:v>
                </c:pt>
                <c:pt idx="25">
                  <c:v>21</c:v>
                </c:pt>
                <c:pt idx="28">
                  <c:v>5</c:v>
                </c:pt>
                <c:pt idx="29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Estimado'!$R$4:$R$34</c15:f>
                <c15:dlblRangeCache>
                  <c:ptCount val="31"/>
                  <c:pt idx="12">
                    <c:v>Entrega</c:v>
                  </c:pt>
                  <c:pt idx="13">
                    <c:v>Inst.</c:v>
                  </c:pt>
                  <c:pt idx="14">
                    <c:v>Inst.</c:v>
                  </c:pt>
                  <c:pt idx="15">
                    <c:v>Inst.</c:v>
                  </c:pt>
                  <c:pt idx="16">
                    <c:v>Inst.</c:v>
                  </c:pt>
                  <c:pt idx="17">
                    <c:v>Inst.</c:v>
                  </c:pt>
                  <c:pt idx="20">
                    <c:v>Inst.</c:v>
                  </c:pt>
                  <c:pt idx="21">
                    <c:v>Inst.</c:v>
                  </c:pt>
                  <c:pt idx="22">
                    <c:v>Inst.</c:v>
                  </c:pt>
                  <c:pt idx="23">
                    <c:v>Inst.</c:v>
                  </c:pt>
                  <c:pt idx="24">
                    <c:v>Inst.</c:v>
                  </c:pt>
                  <c:pt idx="25">
                    <c:v>Inst.</c:v>
                  </c:pt>
                  <c:pt idx="28">
                    <c:v>PEM</c:v>
                  </c:pt>
                  <c:pt idx="29">
                    <c:v>PEM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8A-ED2B-4BC4-844A-36835D438E3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26719996"/>
        <c:axId val="33324158"/>
      </c:barChart>
      <c:catAx>
        <c:axId val="26719996"/>
        <c:scaling>
          <c:orientation val="maxMin"/>
        </c:scaling>
        <c:delete val="0"/>
        <c:axPos val="b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noFill/>
              <a:round/>
            </a:ln>
          </c:spPr>
        </c:min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1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33324158"/>
        <c:crossesAt val="0"/>
        <c:auto val="1"/>
        <c:lblAlgn val="ctr"/>
        <c:lblOffset val="100"/>
        <c:noMultiLvlLbl val="0"/>
      </c:catAx>
      <c:valAx>
        <c:axId val="33324158"/>
        <c:scaling>
          <c:orientation val="minMax"/>
          <c:max val="44900"/>
          <c:min val="44774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solidFill>
                <a:srgbClr val="B7B7B7"/>
              </a:solidFill>
              <a:round/>
            </a:ln>
          </c:spPr>
        </c:minorGridlines>
        <c:numFmt formatCode="d/m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 rot="-2400000"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6719996"/>
        <c:crossesAt val="1"/>
        <c:crossBetween val="between"/>
        <c:majorUnit val="4"/>
        <c:minorUnit val="1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  <a:round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82901925858546"/>
          <c:y val="0.18057261144399819"/>
          <c:w val="0.77885952712100104"/>
          <c:h val="0.736197530864197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'Control Avances'!$E$3</c:f>
              <c:strCache>
                <c:ptCount val="1"/>
                <c:pt idx="0">
                  <c:v>Inicio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delete val="1"/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Avances'!$D$4:$D$13</c:f>
              <c:strCache>
                <c:ptCount val="1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Avances'!$E$4:$E$36</c15:sqref>
                  </c15:fullRef>
                </c:ext>
              </c:extLst>
              <c:f>'Control Avances'!$E$4:$E$13</c:f>
              <c:numCache>
                <c:formatCode>dd\-mmm</c:formatCode>
                <c:ptCount val="10"/>
                <c:pt idx="1">
                  <c:v>44774</c:v>
                </c:pt>
                <c:pt idx="2">
                  <c:v>44774</c:v>
                </c:pt>
                <c:pt idx="3">
                  <c:v>44774</c:v>
                </c:pt>
                <c:pt idx="4">
                  <c:v>44774</c:v>
                </c:pt>
                <c:pt idx="5">
                  <c:v>44774</c:v>
                </c:pt>
                <c:pt idx="6">
                  <c:v>44774</c:v>
                </c:pt>
                <c:pt idx="7">
                  <c:v>44774</c:v>
                </c:pt>
                <c:pt idx="8">
                  <c:v>44774</c:v>
                </c:pt>
                <c:pt idx="9">
                  <c:v>44774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E-4527-A593-B1550398DB0F}"/>
            </c:ext>
          </c:extLst>
        </c:ser>
        <c:ser>
          <c:idx val="1"/>
          <c:order val="1"/>
          <c:tx>
            <c:strRef>
              <c:f>'Control Avances'!$F$3</c:f>
              <c:strCache>
                <c:ptCount val="1"/>
                <c:pt idx="0">
                  <c:v>Duración</c:v>
                </c:pt>
              </c:strCache>
            </c:strRef>
          </c:tx>
          <c:spPr>
            <a:noFill/>
            <a:ln w="0">
              <a:noFill/>
            </a:ln>
          </c:spPr>
          <c:invertIfNegative val="0"/>
          <c:dLbls>
            <c:delete val="1"/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Avances'!$D$4:$D$13</c:f>
              <c:strCache>
                <c:ptCount val="1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Avances'!$F$4:$F$36</c15:sqref>
                  </c15:fullRef>
                </c:ext>
              </c:extLst>
              <c:f>'Control Avances'!$F$4:$F$13</c:f>
              <c:numCache>
                <c:formatCode>General</c:formatCode>
                <c:ptCount val="10"/>
                <c:pt idx="1">
                  <c:v>5</c:v>
                </c:pt>
                <c:pt idx="2">
                  <c:v>6</c:v>
                </c:pt>
                <c:pt idx="3">
                  <c:v>10</c:v>
                </c:pt>
                <c:pt idx="4">
                  <c:v>10</c:v>
                </c:pt>
                <c:pt idx="5">
                  <c:v>29</c:v>
                </c:pt>
                <c:pt idx="6">
                  <c:v>10</c:v>
                </c:pt>
                <c:pt idx="7">
                  <c:v>10</c:v>
                </c:pt>
                <c:pt idx="8">
                  <c:v>22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E-4527-A593-B1550398DB0F}"/>
            </c:ext>
          </c:extLst>
        </c:ser>
        <c:ser>
          <c:idx val="2"/>
          <c:order val="2"/>
          <c:tx>
            <c:strRef>
              <c:f>'Control Avances'!$H$3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558ED5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E4FE-4527-A593-B1550398DB0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4FE-4527-A593-B1550398DB0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4FE-4527-A593-B1550398DB0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4FE-4527-A593-B1550398DB0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4FE-4527-A593-B1550398DB0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4FE-4527-A593-B1550398DB0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4FE-4527-A593-B1550398DB0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E4FE-4527-A593-B1550398DB0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E4FE-4527-A593-B1550398DB0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E4FE-4527-A593-B1550398DB0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FE-4527-A593-B1550398DB0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ECC5CB4-1E3F-4DD3-84C1-19D9A388202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4FE-4527-A593-B1550398DB0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BBF38B3-B075-453D-8CBF-6CEDF7E5E3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4FE-4527-A593-B1550398DB0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08CB64C5-B270-4A1B-8B5B-D4FFDC78FC8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4FE-4527-A593-B1550398DB0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51ED6D19-B11F-4EAF-A572-C86BAF6593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4FE-4527-A593-B1550398DB0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2F273BBB-5291-478A-A2D7-99F850135D6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E4FE-4527-A593-B1550398DB0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6C7A1A03-FFFB-4BDE-8751-86749AFFD4F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4FE-4527-A593-B1550398DB0F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9B15664C-7C34-40D7-9C92-7893A7D8B65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E4FE-4527-A593-B1550398DB0F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99688540-EFB9-4F48-AE1F-61623E6651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E4FE-4527-A593-B1550398DB0F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BB6789FC-61F0-4D3C-9FD6-A6468DDE7C9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E4FE-4527-A593-B1550398DB0F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Avances'!$D$4:$D$13</c:f>
              <c:strCache>
                <c:ptCount val="1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Avances'!$H$4:$H$36</c15:sqref>
                  </c15:fullRef>
                </c:ext>
              </c:extLst>
              <c:f>'Control Avances'!$H$4:$H$13</c:f>
              <c:numCache>
                <c:formatCode>General</c:formatCode>
                <c:ptCount val="10"/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98</c:v>
                </c:pt>
                <c:pt idx="5">
                  <c:v>15</c:v>
                </c:pt>
                <c:pt idx="6">
                  <c:v>29</c:v>
                </c:pt>
                <c:pt idx="7">
                  <c:v>12</c:v>
                </c:pt>
                <c:pt idx="8">
                  <c:v>21</c:v>
                </c:pt>
                <c:pt idx="9">
                  <c:v>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Avances'!$I$4:$I$13</c15:f>
                <c15:dlblRangeCache>
                  <c:ptCount val="10"/>
                  <c:pt idx="1">
                    <c:v>100%</c:v>
                  </c:pt>
                  <c:pt idx="2">
                    <c:v>100%</c:v>
                  </c:pt>
                  <c:pt idx="3">
                    <c:v>100%</c:v>
                  </c:pt>
                  <c:pt idx="4">
                    <c:v>25%</c:v>
                  </c:pt>
                  <c:pt idx="5">
                    <c:v>100%</c:v>
                  </c:pt>
                  <c:pt idx="6">
                    <c:v>100%</c:v>
                  </c:pt>
                  <c:pt idx="7">
                    <c:v>100%</c:v>
                  </c:pt>
                  <c:pt idx="8">
                    <c:v>100%</c:v>
                  </c:pt>
                  <c:pt idx="9">
                    <c:v>100%</c:v>
                  </c:pt>
                </c15:dlblRangeCache>
              </c15:datalabelsRange>
            </c:ext>
            <c:ext xmlns:c15="http://schemas.microsoft.com/office/drawing/2012/chart" uri="{02D57815-91ED-43cb-92C2-25804820EDAC}">
              <c15:categoryFilterExceptions>
                <c15:categoryFilterException>
                  <c15:sqref>'Control Avances'!$H$14</c15:sqref>
                  <c15:invertIfNegative val="0"/>
                  <c15:bubble3D val="0"/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9-4647-4DC7-AA37-F97D56478E22}"/>
                      </c:ext>
                    </c:extLst>
                  </c15:dLbl>
                </c15:categoryFilterException>
                <c15:categoryFilterException>
                  <c15:sqref>'Control Avances'!$H$15</c15:sqref>
                  <c15:invertIfNegative val="0"/>
                  <c15:bubble3D val="0"/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A-4647-4DC7-AA37-F97D56478E22}"/>
                      </c:ext>
                    </c:extLst>
                  </c15:dLbl>
                </c15:categoryFilterException>
                <c15:categoryFilterException>
                  <c15:sqref>'Control Avances'!$H$16</c15:sqref>
                  <c15:invertIfNegative val="0"/>
                  <c15:bubble3D val="0"/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B-4647-4DC7-AA37-F97D56478E22}"/>
                      </c:ext>
                    </c:extLst>
                  </c15:dLbl>
                </c15:categoryFilterException>
                <c15:categoryFilterException>
                  <c15:sqref>'Control Avances'!$H$17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C-4647-4DC7-AA37-F97D56478E22}"/>
                      </c:ext>
                    </c:extLst>
                  </c15:dLbl>
                </c15:categoryFilterException>
                <c15:categoryFilterException>
                  <c15:sqref>'Control Avances'!$H$18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D-4647-4DC7-AA37-F97D56478E22}"/>
                      </c:ext>
                    </c:extLst>
                  </c15:dLbl>
                </c15:categoryFilterException>
                <c15:categoryFilterException>
                  <c15:sqref>'Control Avances'!$H$19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E-4647-4DC7-AA37-F97D56478E22}"/>
                      </c:ext>
                    </c:extLst>
                  </c15:dLbl>
                </c15:categoryFilterException>
                <c15:categoryFilterException>
                  <c15:sqref>'Control Avances'!$H$20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F-4647-4DC7-AA37-F97D56478E22}"/>
                      </c:ext>
                    </c:extLst>
                  </c15:dLbl>
                </c15:categoryFilterException>
                <c15:categoryFilterException>
                  <c15:sqref>'Control Avances'!$H$21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0-4647-4DC7-AA37-F97D56478E22}"/>
                      </c:ext>
                    </c:extLst>
                  </c15:dLbl>
                </c15:categoryFilterException>
                <c15:categoryFilterException>
                  <c15:sqref>'Control Avances'!$H$22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1-4647-4DC7-AA37-F97D56478E22}"/>
                      </c:ext>
                    </c:extLst>
                  </c15:dLbl>
                </c15:categoryFilterException>
                <c15:categoryFilterException>
                  <c15:sqref>'Control Avances'!$H$23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2-4647-4DC7-AA37-F97D56478E22}"/>
                      </c:ext>
                    </c:extLst>
                  </c15:dLbl>
                </c15:categoryFilterException>
                <c15:categoryFilterException>
                  <c15:sqref>'Control Avances'!$H$24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3-4647-4DC7-AA37-F97D56478E22}"/>
                      </c:ext>
                    </c:extLst>
                  </c15:dLbl>
                </c15:categoryFilterException>
                <c15:categoryFilterException>
                  <c15:sqref>'Control Avances'!$H$25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4-4647-4DC7-AA37-F97D56478E22}"/>
                      </c:ext>
                    </c:extLst>
                  </c15:dLbl>
                </c15:categoryFilterException>
                <c15:categoryFilterException>
                  <c15:sqref>'Control Avances'!$H$26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5-4647-4DC7-AA37-F97D56478E22}"/>
                      </c:ext>
                    </c:extLst>
                  </c15:dLbl>
                </c15:categoryFilterException>
                <c15:categoryFilterException>
                  <c15:sqref>'Control Avances'!$H$27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6-4647-4DC7-AA37-F97D56478E22}"/>
                      </c:ext>
                    </c:extLst>
                  </c15:dLbl>
                </c15:categoryFilterException>
                <c15:categoryFilterException>
                  <c15:sqref>'Control Avances'!$H$28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7-4647-4DC7-AA37-F97D56478E22}"/>
                      </c:ext>
                    </c:extLst>
                  </c15:dLbl>
                </c15:categoryFilterException>
                <c15:categoryFilterException>
                  <c15:sqref>'Control Avances'!$H$29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4647-4DC7-AA37-F97D56478E22}"/>
                      </c:ext>
                    </c:extLst>
                  </c15:dLbl>
                </c15:categoryFilterException>
                <c15:categoryFilterException>
                  <c15:sqref>'Control Avances'!$H$30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4647-4DC7-AA37-F97D56478E22}"/>
                      </c:ext>
                    </c:extLst>
                  </c15:dLbl>
                </c15:categoryFilterException>
                <c15:categoryFilterException>
                  <c15:sqref>'Control Avances'!$H$31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A-4647-4DC7-AA37-F97D56478E22}"/>
                      </c:ext>
                    </c:extLst>
                  </c15:dLbl>
                </c15:categoryFilterException>
                <c15:categoryFilterException>
                  <c15:sqref>'Control Avances'!$H$32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B-4647-4DC7-AA37-F97D56478E22}"/>
                      </c:ext>
                    </c:extLst>
                  </c15:dLbl>
                </c15:categoryFilterException>
                <c15:categoryFilterException>
                  <c15:sqref>'Control Avances'!$H$33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C-4647-4DC7-AA37-F97D56478E22}"/>
                      </c:ext>
                    </c:extLst>
                  </c15:dLbl>
                </c15:categoryFilterException>
                <c15:categoryFilterException>
                  <c15:sqref>'Control Avances'!$H$34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D-4647-4DC7-AA37-F97D56478E22}"/>
                      </c:ext>
                    </c:extLst>
                  </c15:dLbl>
                </c15:categoryFilterException>
                <c15:categoryFilterException>
                  <c15:sqref>'Control Avances'!$H$35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E-4647-4DC7-AA37-F97D56478E22}"/>
                      </c:ext>
                    </c:extLst>
                  </c15:dLbl>
                </c15:categoryFilterException>
                <c15:categoryFilterException>
                  <c15:sqref>'Control Avances'!$H$36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F-4647-4DC7-AA37-F97D56478E22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D-E4FE-4527-A593-B1550398DB0F}"/>
            </c:ext>
          </c:extLst>
        </c:ser>
        <c:ser>
          <c:idx val="3"/>
          <c:order val="3"/>
          <c:tx>
            <c:strRef>
              <c:f>'Control Avances'!$K$3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E4FE-4527-A593-B1550398DB0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E4FE-4527-A593-B1550398DB0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E4FE-4527-A593-B1550398DB0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E4FE-4527-A593-B1550398DB0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E4FE-4527-A593-B1550398DB0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E4FE-4527-A593-B1550398DB0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E4FE-4527-A593-B1550398DB0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E4FE-4527-A593-B1550398DB0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E4FE-4527-A593-B1550398DB0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E4FE-4527-A593-B1550398DB0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4FE-4527-A593-B1550398DB0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A7E72C6-6655-424A-B8BB-0BAAE6B3B8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E4FE-4527-A593-B1550398DB0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CF3BF262-1AA6-4577-B123-80B0599C3D3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E4FE-4527-A593-B1550398DB0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4DB74450-1CB4-494B-A1F6-36CC19EE4B0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E4FE-4527-A593-B1550398DB0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4FE-4527-A593-B1550398DB0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293D8D6A-DFF6-4E8E-AE07-446C804FB87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E4FE-4527-A593-B1550398DB0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2459BCC0-136D-40D3-AEF2-751A66C62F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4FE-4527-A593-B1550398DB0F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EC3C4B6E-6C87-40EA-A4B5-F8B8DEF8533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E4FE-4527-A593-B1550398DB0F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5B8B8640-8A01-4ABE-BCBE-52F537FE21D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4FE-4527-A593-B1550398DB0F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17A7DC9A-ACDB-4194-AED1-54D4A0434A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E4FE-4527-A593-B1550398DB0F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Avances'!$D$4:$D$13</c:f>
              <c:strCache>
                <c:ptCount val="1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Avances'!$K$4:$K$36</c15:sqref>
                  </c15:fullRef>
                </c:ext>
              </c:extLst>
              <c:f>'Control Avances'!$K$4:$K$13</c:f>
              <c:numCache>
                <c:formatCode>General</c:formatCode>
                <c:ptCount val="10"/>
                <c:pt idx="1">
                  <c:v>7</c:v>
                </c:pt>
                <c:pt idx="2">
                  <c:v>18</c:v>
                </c:pt>
                <c:pt idx="3">
                  <c:v>5</c:v>
                </c:pt>
                <c:pt idx="5">
                  <c:v>64</c:v>
                </c:pt>
                <c:pt idx="6">
                  <c:v>69</c:v>
                </c:pt>
                <c:pt idx="7">
                  <c:v>8</c:v>
                </c:pt>
                <c:pt idx="8">
                  <c:v>9</c:v>
                </c:pt>
                <c:pt idx="9">
                  <c:v>84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Avances'!$L$4:$L$13</c15:f>
                <c15:dlblRangeCache>
                  <c:ptCount val="10"/>
                  <c:pt idx="1">
                    <c:v>41%</c:v>
                  </c:pt>
                  <c:pt idx="2">
                    <c:v>100%</c:v>
                  </c:pt>
                  <c:pt idx="3">
                    <c:v>100%</c:v>
                  </c:pt>
                  <c:pt idx="5">
                    <c:v>40%</c:v>
                  </c:pt>
                  <c:pt idx="6">
                    <c:v>65%</c:v>
                  </c:pt>
                  <c:pt idx="7">
                    <c:v>100%</c:v>
                  </c:pt>
                  <c:pt idx="8">
                    <c:v>100%</c:v>
                  </c:pt>
                  <c:pt idx="9">
                    <c:v>98%</c:v>
                  </c:pt>
                </c15:dlblRangeCache>
              </c15:datalabelsRange>
            </c:ext>
            <c:ext xmlns:c15="http://schemas.microsoft.com/office/drawing/2012/chart" uri="{02D57815-91ED-43cb-92C2-25804820EDAC}">
              <c15:categoryFilterExceptions>
                <c15:categoryFilterException>
                  <c15:sqref>'Control Avances'!$K$14</c15:sqref>
                  <c15:invertIfNegative val="0"/>
                  <c15:bubble3D val="0"/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0-4647-4DC7-AA37-F97D56478E22}"/>
                      </c:ext>
                    </c:extLst>
                  </c15:dLbl>
                </c15:categoryFilterException>
                <c15:categoryFilterException>
                  <c15:sqref>'Control Avances'!$K$15</c15:sqref>
                  <c15:invertIfNegative val="0"/>
                  <c15:bubble3D val="0"/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1-4647-4DC7-AA37-F97D56478E22}"/>
                      </c:ext>
                    </c:extLst>
                  </c15:dLbl>
                </c15:categoryFilterException>
                <c15:categoryFilterException>
                  <c15:sqref>'Control Avances'!$K$16</c15:sqref>
                  <c15:invertIfNegative val="0"/>
                  <c15:bubble3D val="0"/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2-4647-4DC7-AA37-F97D56478E22}"/>
                      </c:ext>
                    </c:extLst>
                  </c15:dLbl>
                </c15:categoryFilterException>
                <c15:categoryFilterException>
                  <c15:sqref>'Control Avances'!$K$17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3-4647-4DC7-AA37-F97D56478E22}"/>
                      </c:ext>
                    </c:extLst>
                  </c15:dLbl>
                </c15:categoryFilterException>
                <c15:categoryFilterException>
                  <c15:sqref>'Control Avances'!$K$18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4-4647-4DC7-AA37-F97D56478E22}"/>
                      </c:ext>
                    </c:extLst>
                  </c15:dLbl>
                </c15:categoryFilterException>
                <c15:categoryFilterException>
                  <c15:sqref>'Control Avances'!$K$19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5-4647-4DC7-AA37-F97D56478E22}"/>
                      </c:ext>
                    </c:extLst>
                  </c15:dLbl>
                </c15:categoryFilterException>
                <c15:categoryFilterException>
                  <c15:sqref>'Control Avances'!$K$20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6-4647-4DC7-AA37-F97D56478E22}"/>
                      </c:ext>
                    </c:extLst>
                  </c15:dLbl>
                </c15:categoryFilterException>
                <c15:categoryFilterException>
                  <c15:sqref>'Control Avances'!$K$21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7-4647-4DC7-AA37-F97D56478E22}"/>
                      </c:ext>
                    </c:extLst>
                  </c15:dLbl>
                </c15:categoryFilterException>
                <c15:categoryFilterException>
                  <c15:sqref>'Control Avances'!$K$22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8-4647-4DC7-AA37-F97D56478E22}"/>
                      </c:ext>
                    </c:extLst>
                  </c15:dLbl>
                </c15:categoryFilterException>
                <c15:categoryFilterException>
                  <c15:sqref>'Control Avances'!$K$23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9-4647-4DC7-AA37-F97D56478E22}"/>
                      </c:ext>
                    </c:extLst>
                  </c15:dLbl>
                </c15:categoryFilterException>
                <c15:categoryFilterException>
                  <c15:sqref>'Control Avances'!$K$24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A-4647-4DC7-AA37-F97D56478E22}"/>
                      </c:ext>
                    </c:extLst>
                  </c15:dLbl>
                </c15:categoryFilterException>
                <c15:categoryFilterException>
                  <c15:sqref>'Control Avances'!$K$25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B-4647-4DC7-AA37-F97D56478E22}"/>
                      </c:ext>
                    </c:extLst>
                  </c15:dLbl>
                </c15:categoryFilterException>
                <c15:categoryFilterException>
                  <c15:sqref>'Control Avances'!$K$26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C-4647-4DC7-AA37-F97D56478E22}"/>
                      </c:ext>
                    </c:extLst>
                  </c15:dLbl>
                </c15:categoryFilterException>
                <c15:categoryFilterException>
                  <c15:sqref>'Control Avances'!$K$27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D-4647-4DC7-AA37-F97D56478E22}"/>
                      </c:ext>
                    </c:extLst>
                  </c15:dLbl>
                </c15:categoryFilterException>
                <c15:categoryFilterException>
                  <c15:sqref>'Control Avances'!$K$28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E-4647-4DC7-AA37-F97D56478E22}"/>
                      </c:ext>
                    </c:extLst>
                  </c15:dLbl>
                </c15:categoryFilterException>
                <c15:categoryFilterException>
                  <c15:sqref>'Control Avances'!$K$29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F-4647-4DC7-AA37-F97D56478E22}"/>
                      </c:ext>
                    </c:extLst>
                  </c15:dLbl>
                </c15:categoryFilterException>
                <c15:categoryFilterException>
                  <c15:sqref>'Control Avances'!$K$30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0-4647-4DC7-AA37-F97D56478E22}"/>
                      </c:ext>
                    </c:extLst>
                  </c15:dLbl>
                </c15:categoryFilterException>
                <c15:categoryFilterException>
                  <c15:sqref>'Control Avances'!$K$31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1-4647-4DC7-AA37-F97D56478E22}"/>
                      </c:ext>
                    </c:extLst>
                  </c15:dLbl>
                </c15:categoryFilterException>
                <c15:categoryFilterException>
                  <c15:sqref>'Control Avances'!$K$32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2-4647-4DC7-AA37-F97D56478E22}"/>
                      </c:ext>
                    </c:extLst>
                  </c15:dLbl>
                </c15:categoryFilterException>
                <c15:categoryFilterException>
                  <c15:sqref>'Control Avances'!$K$33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3-4647-4DC7-AA37-F97D56478E22}"/>
                      </c:ext>
                    </c:extLst>
                  </c15:dLbl>
                </c15:categoryFilterException>
                <c15:categoryFilterException>
                  <c15:sqref>'Control Avances'!$K$34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4-4647-4DC7-AA37-F97D56478E22}"/>
                      </c:ext>
                    </c:extLst>
                  </c15:dLbl>
                </c15:categoryFilterException>
                <c15:categoryFilterException>
                  <c15:sqref>'Control Avances'!$K$35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5-4647-4DC7-AA37-F97D56478E22}"/>
                      </c:ext>
                    </c:extLst>
                  </c15:dLbl>
                </c15:categoryFilterException>
                <c15:categoryFilterException>
                  <c15:sqref>'Control Avances'!$K$36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6-4647-4DC7-AA37-F97D56478E22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18-E4FE-4527-A593-B1550398DB0F}"/>
            </c:ext>
          </c:extLst>
        </c:ser>
        <c:ser>
          <c:idx val="4"/>
          <c:order val="4"/>
          <c:tx>
            <c:strRef>
              <c:f>'Control Avances'!$N$3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F79646"/>
            </a:solidFill>
            <a:ln w="0"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E4FE-4527-A593-B1550398DB0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E4FE-4527-A593-B1550398DB0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E4FE-4527-A593-B1550398DB0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E4FE-4527-A593-B1550398DB0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4FE-4527-A593-B1550398DB0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C8BABAE-F62C-4530-AD17-77E4E03E36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E4FE-4527-A593-B1550398DB0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E0B90E7-DA95-4EAB-BAD0-5AC0F3351B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E4FE-4527-A593-B1550398DB0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0E9BCA0-DB20-4566-A065-E0D7BF7FE8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E4FE-4527-A593-B1550398DB0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4FE-4527-A593-B1550398DB0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4FE-4527-A593-B1550398DB0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4FE-4527-A593-B1550398DB0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5C8B210-CB08-4E9A-9EB6-1151064598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E4FE-4527-A593-B1550398DB0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4FE-4527-A593-B1550398DB0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5911E3D-6D32-4862-9385-5EA3E7A121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E4FE-4527-A593-B1550398DB0F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Avances'!$D$4:$D$13</c:f>
              <c:strCache>
                <c:ptCount val="1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Avances'!$N$4:$N$36</c15:sqref>
                  </c15:fullRef>
                </c:ext>
              </c:extLst>
              <c:f>'Control Avances'!$N$4:$N$13</c:f>
              <c:numCache>
                <c:formatCode>General</c:formatCode>
                <c:ptCount val="10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7">
                  <c:v>0</c:v>
                </c:pt>
                <c:pt idx="9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Avances'!$O$4:$O$33</c15:f>
                <c15:dlblRangeCache>
                  <c:ptCount val="30"/>
                  <c:pt idx="12">
                    <c:v>100%</c:v>
                  </c:pt>
                  <c:pt idx="13">
                    <c:v>100%</c:v>
                  </c:pt>
                  <c:pt idx="14">
                    <c:v>100%</c:v>
                  </c:pt>
                  <c:pt idx="15">
                    <c:v>100%</c:v>
                  </c:pt>
                  <c:pt idx="16">
                    <c:v>100%</c:v>
                  </c:pt>
                  <c:pt idx="17">
                    <c:v>100%</c:v>
                  </c:pt>
                  <c:pt idx="20">
                    <c:v>100%</c:v>
                  </c:pt>
                  <c:pt idx="21">
                    <c:v>97%</c:v>
                  </c:pt>
                  <c:pt idx="22">
                    <c:v>100%</c:v>
                  </c:pt>
                  <c:pt idx="24">
                    <c:v>38%</c:v>
                  </c:pt>
                  <c:pt idx="25">
                    <c:v>75%</c:v>
                  </c:pt>
                </c15:dlblRangeCache>
              </c15:datalabelsRange>
            </c:ext>
            <c:ext xmlns:c15="http://schemas.microsoft.com/office/drawing/2012/chart" uri="{02D57815-91ED-43cb-92C2-25804820EDAC}">
              <c15:categoryFilterExceptions>
                <c15:categoryFilterException>
                  <c15:sqref>'Control Avances'!$N$14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7-4647-4DC7-AA37-F97D56478E22}"/>
                      </c:ext>
                    </c:extLst>
                  </c15:dLbl>
                </c15:categoryFilterException>
                <c15:categoryFilterException>
                  <c15:sqref>'Control Avances'!$N$15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8-4647-4DC7-AA37-F97D56478E22}"/>
                      </c:ext>
                    </c:extLst>
                  </c15:dLbl>
                </c15:categoryFilterException>
                <c15:categoryFilterException>
                  <c15:sqref>'Control Avances'!$N$22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9-4647-4DC7-AA37-F97D56478E22}"/>
                      </c:ext>
                    </c:extLst>
                  </c15:dLbl>
                </c15:categoryFilterException>
                <c15:categoryFilterException>
                  <c15:sqref>'Control Avances'!$N$23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A-4647-4DC7-AA37-F97D56478E22}"/>
                      </c:ext>
                    </c:extLst>
                  </c15:dLbl>
                </c15:categoryFilterException>
                <c15:categoryFilterException>
                  <c15:sqref>'Control Avances'!$N$27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B-4647-4DC7-AA37-F97D56478E22}"/>
                      </c:ext>
                    </c:extLst>
                  </c15:dLbl>
                </c15:categoryFilterException>
                <c15:categoryFilterException>
                  <c15:sqref>'Control Avances'!$N$28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C-4647-4DC7-AA37-F97D56478E22}"/>
                      </c:ext>
                    </c:extLst>
                  </c15:dLbl>
                </c15:categoryFilterException>
                <c15:categoryFilterException>
                  <c15:sqref>'Control Avances'!$N$30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D-4647-4DC7-AA37-F97D56478E22}"/>
                      </c:ext>
                    </c:extLst>
                  </c15:dLbl>
                </c15:categoryFilterException>
                <c15:categoryFilterException>
                  <c15:sqref>'Control Avances'!$N$31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E-4647-4DC7-AA37-F97D56478E22}"/>
                      </c:ext>
                    </c:extLst>
                  </c15:dLbl>
                </c15:categoryFilterException>
                <c15:categoryFilterException>
                  <c15:sqref>'Control Avances'!$N$32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F-4647-4DC7-AA37-F97D56478E22}"/>
                      </c:ext>
                    </c:extLst>
                  </c15:dLbl>
                </c15:categoryFilterException>
                <c15:categoryFilterException>
                  <c15:sqref>'Control Avances'!$N$33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0-4647-4DC7-AA37-F97D56478E22}"/>
                      </c:ext>
                    </c:extLst>
                  </c15:dLbl>
                </c15:categoryFilterException>
                <c15:categoryFilterException>
                  <c15:sqref>'Control Avances'!$N$34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1-4647-4DC7-AA37-F97D56478E22}"/>
                      </c:ext>
                    </c:extLst>
                  </c15:dLbl>
                </c15:categoryFilterException>
                <c15:categoryFilterException>
                  <c15:sqref>'Control Avances'!$N$35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2-4647-4DC7-AA37-F97D56478E22}"/>
                      </c:ext>
                    </c:extLst>
                  </c15:dLbl>
                </c15:categoryFilterException>
                <c15:categoryFilterException>
                  <c15:sqref>'Control Avances'!$N$36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3-4647-4DC7-AA37-F97D56478E22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23-E4FE-4527-A593-B1550398DB0F}"/>
            </c:ext>
          </c:extLst>
        </c:ser>
        <c:ser>
          <c:idx val="5"/>
          <c:order val="5"/>
          <c:tx>
            <c:strRef>
              <c:f>'Control Avances'!$Q$3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83CAFF"/>
            </a:solidFill>
            <a:ln w="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4FE-4527-A593-B1550398DB0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465C03D-B1E8-4B90-A3F9-F81F50A7DF6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E4FE-4527-A593-B1550398DB0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1158102-595B-4932-9724-701F6437BB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E4FE-4527-A593-B1550398DB0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89E1B66-9F68-4EA5-9D20-CD3EEEF53EA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E4FE-4527-A593-B1550398DB0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E4FE-4527-A593-B1550398DB0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E4FE-4527-A593-B1550398DB0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E4FE-4527-A593-B1550398DB0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DCD909A-3E46-4607-82EA-6F0B7360CC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E4FE-4527-A593-B1550398DB0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E4FE-4527-A593-B1550398DB0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CFD9089-A17E-4EDF-BABC-B1E92CAB86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E4FE-4527-A593-B1550398DB0F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Avances'!$D$4:$D$13</c:f>
              <c:strCache>
                <c:ptCount val="1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Avances'!$Q$4:$Q$36</c15:sqref>
                  </c15:fullRef>
                </c:ext>
              </c:extLst>
              <c:f>'Control Avances'!$Q$4:$Q$13</c:f>
              <c:numCache>
                <c:formatCode>General</c:formatCode>
                <c:ptCount val="10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7">
                  <c:v>0</c:v>
                </c:pt>
                <c:pt idx="9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Avances'!$R$4:$R$34</c15:f>
                <c15:dlblRangeCache>
                  <c:ptCount val="31"/>
                  <c:pt idx="12">
                    <c:v>100%</c:v>
                  </c:pt>
                  <c:pt idx="13">
                    <c:v>100%</c:v>
                  </c:pt>
                  <c:pt idx="14">
                    <c:v>100%</c:v>
                  </c:pt>
                  <c:pt idx="15">
                    <c:v>100%</c:v>
                  </c:pt>
                  <c:pt idx="16">
                    <c:v>95%</c:v>
                  </c:pt>
                  <c:pt idx="17">
                    <c:v>0%</c:v>
                  </c:pt>
                  <c:pt idx="20">
                    <c:v>100%</c:v>
                  </c:pt>
                  <c:pt idx="22">
                    <c:v>0%</c:v>
                  </c:pt>
                  <c:pt idx="28">
                    <c:v>14%</c:v>
                  </c:pt>
                </c15:dlblRangeCache>
              </c15:datalabelsRange>
            </c:ext>
            <c:ext xmlns:c15="http://schemas.microsoft.com/office/drawing/2012/chart" uri="{02D57815-91ED-43cb-92C2-25804820EDAC}">
              <c15:categoryFilterExceptions>
                <c15:categoryFilterException>
                  <c15:sqref>'Control Avances'!$Q$14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4-4647-4DC7-AA37-F97D56478E22}"/>
                      </c:ext>
                    </c:extLst>
                  </c15:dLbl>
                </c15:categoryFilterException>
                <c15:categoryFilterException>
                  <c15:sqref>'Control Avances'!$Q$15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5-4647-4DC7-AA37-F97D56478E22}"/>
                      </c:ext>
                    </c:extLst>
                  </c15:dLbl>
                </c15:categoryFilterException>
                <c15:categoryFilterException>
                  <c15:sqref>'Control Avances'!$Q$22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6-4647-4DC7-AA37-F97D56478E22}"/>
                      </c:ext>
                    </c:extLst>
                  </c15:dLbl>
                </c15:categoryFilterException>
                <c15:categoryFilterException>
                  <c15:sqref>'Control Avances'!$Q$23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7-4647-4DC7-AA37-F97D56478E22}"/>
                      </c:ext>
                    </c:extLst>
                  </c15:dLbl>
                </c15:categoryFilterException>
                <c15:categoryFilterException>
                  <c15:sqref>'Control Avances'!$Q$24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8-4647-4DC7-AA37-F97D56478E22}"/>
                      </c:ext>
                    </c:extLst>
                  </c15:dLbl>
                </c15:categoryFilterException>
                <c15:categoryFilterException>
                  <c15:sqref>'Control Avances'!$Q$25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9-4647-4DC7-AA37-F97D56478E22}"/>
                      </c:ext>
                    </c:extLst>
                  </c15:dLbl>
                </c15:categoryFilterException>
                <c15:categoryFilterException>
                  <c15:sqref>'Control Avances'!$Q$27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A-4647-4DC7-AA37-F97D56478E22}"/>
                      </c:ext>
                    </c:extLst>
                  </c15:dLbl>
                </c15:categoryFilterException>
                <c15:categoryFilterException>
                  <c15:sqref>'Control Avances'!$Q$28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B-4647-4DC7-AA37-F97D56478E22}"/>
                      </c:ext>
                    </c:extLst>
                  </c15:dLbl>
                </c15:categoryFilterException>
                <c15:categoryFilterException>
                  <c15:sqref>'Control Avances'!$Q$29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C-4647-4DC7-AA37-F97D56478E22}"/>
                      </c:ext>
                    </c:extLst>
                  </c15:dLbl>
                </c15:categoryFilterException>
                <c15:categoryFilterException>
                  <c15:sqref>'Control Avances'!$Q$30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D-4647-4DC7-AA37-F97D56478E22}"/>
                      </c:ext>
                    </c:extLst>
                  </c15:dLbl>
                </c15:categoryFilterException>
                <c15:categoryFilterException>
                  <c15:sqref>'Control Avances'!$Q$31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E-4647-4DC7-AA37-F97D56478E22}"/>
                      </c:ext>
                    </c:extLst>
                  </c15:dLbl>
                </c15:categoryFilterException>
                <c15:categoryFilterException>
                  <c15:sqref>'Control Avances'!$Q$32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F-4647-4DC7-AA37-F97D56478E22}"/>
                      </c:ext>
                    </c:extLst>
                  </c15:dLbl>
                </c15:categoryFilterException>
                <c15:categoryFilterException>
                  <c15:sqref>'Control Avances'!$Q$33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60-4647-4DC7-AA37-F97D56478E22}"/>
                      </c:ext>
                    </c:extLst>
                  </c15:dLbl>
                </c15:categoryFilterException>
                <c15:categoryFilterException>
                  <c15:sqref>'Control Avances'!$Q$34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61-4647-4DC7-AA37-F97D56478E22}"/>
                      </c:ext>
                    </c:extLst>
                  </c15:dLbl>
                </c15:categoryFilterException>
                <c15:categoryFilterException>
                  <c15:sqref>'Control Avances'!$Q$35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62-4647-4DC7-AA37-F97D56478E22}"/>
                      </c:ext>
                    </c:extLst>
                  </c15:dLbl>
                </c15:categoryFilterException>
                <c15:categoryFilterException>
                  <c15:sqref>'Control Avances'!$Q$36</c15:sqref>
                  <c15:dLbl>
                    <c:idx val="9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63-4647-4DC7-AA37-F97D56478E22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2E-E4FE-4527-A593-B1550398DB0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27208497"/>
        <c:axId val="32047204"/>
      </c:barChart>
      <c:catAx>
        <c:axId val="27208497"/>
        <c:scaling>
          <c:orientation val="maxMin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noFill/>
              <a:round/>
            </a:ln>
          </c:spPr>
        </c:min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1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32047204"/>
        <c:crosses val="autoZero"/>
        <c:auto val="1"/>
        <c:lblAlgn val="ctr"/>
        <c:lblOffset val="100"/>
        <c:noMultiLvlLbl val="0"/>
      </c:catAx>
      <c:valAx>
        <c:axId val="32047204"/>
        <c:scaling>
          <c:orientation val="minMax"/>
          <c:max val="44900"/>
          <c:min val="44774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solidFill>
                <a:srgbClr val="B7B7B7"/>
              </a:solidFill>
              <a:round/>
            </a:ln>
          </c:spPr>
        </c:minorGridlines>
        <c:numFmt formatCode="d/m" sourceLinked="0"/>
        <c:majorTickMark val="out"/>
        <c:minorTickMark val="none"/>
        <c:tickLblPos val="nextTo"/>
        <c:spPr>
          <a:ln>
            <a:solidFill>
              <a:schemeClr val="bg2">
                <a:lumMod val="75000"/>
              </a:schemeClr>
            </a:solidFill>
          </a:ln>
        </c:spPr>
        <c:txPr>
          <a:bodyPr rot="-2400000"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7208497"/>
        <c:crossesAt val="1"/>
        <c:crossBetween val="between"/>
        <c:majorUnit val="4"/>
        <c:minorUnit val="1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  <a:round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82901925858546"/>
          <c:y val="0.18057261144399819"/>
          <c:w val="0.77885952712100104"/>
          <c:h val="0.736197530864197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'Control Avances'!$E$3</c:f>
              <c:strCache>
                <c:ptCount val="1"/>
                <c:pt idx="0">
                  <c:v>Inicio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delete val="1"/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Avances'!$D$15:$D$21</c:f>
              <c:strCache>
                <c:ptCount val="7"/>
                <c:pt idx="0">
                  <c:v>2  CONSTRUCCIÓN DE SALA</c:v>
                </c:pt>
                <c:pt idx="1">
                  <c:v>Desocupar sala / Rebocar y pintar</c:v>
                </c:pt>
                <c:pt idx="2">
                  <c:v>Instalación de Fenólicos en el piso</c:v>
                </c:pt>
                <c:pt idx="3">
                  <c:v>Estructura metálica para los aires</c:v>
                </c:pt>
                <c:pt idx="4">
                  <c:v>Colocación Durlock en puertas laterales</c:v>
                </c:pt>
                <c:pt idx="5">
                  <c:v>Instalación del Piso Técnico y Bandejas</c:v>
                </c:pt>
                <c:pt idx="6">
                  <c:v>Instalación de Puerta Metálica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Avances'!$E$4:$E$36</c15:sqref>
                  </c15:fullRef>
                </c:ext>
              </c:extLst>
              <c:f>'Control Avances'!$E$15:$E$21</c:f>
              <c:numCache>
                <c:formatCode>dd\-mmm</c:formatCode>
                <c:ptCount val="7"/>
                <c:pt idx="1">
                  <c:v>44774</c:v>
                </c:pt>
                <c:pt idx="2">
                  <c:v>44774</c:v>
                </c:pt>
                <c:pt idx="3">
                  <c:v>44774</c:v>
                </c:pt>
                <c:pt idx="4">
                  <c:v>44774</c:v>
                </c:pt>
                <c:pt idx="5">
                  <c:v>44774</c:v>
                </c:pt>
                <c:pt idx="6">
                  <c:v>44774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F-4896-B13D-78C2A2A6BB19}"/>
            </c:ext>
          </c:extLst>
        </c:ser>
        <c:ser>
          <c:idx val="1"/>
          <c:order val="1"/>
          <c:tx>
            <c:strRef>
              <c:f>'Control Avances'!$F$3</c:f>
              <c:strCache>
                <c:ptCount val="1"/>
                <c:pt idx="0">
                  <c:v>Duración</c:v>
                </c:pt>
              </c:strCache>
            </c:strRef>
          </c:tx>
          <c:spPr>
            <a:noFill/>
            <a:ln w="0">
              <a:noFill/>
            </a:ln>
          </c:spPr>
          <c:invertIfNegative val="0"/>
          <c:dLbls>
            <c:delete val="1"/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Avances'!$D$15:$D$21</c:f>
              <c:strCache>
                <c:ptCount val="7"/>
                <c:pt idx="0">
                  <c:v>2  CONSTRUCCIÓN DE SALA</c:v>
                </c:pt>
                <c:pt idx="1">
                  <c:v>Desocupar sala / Rebocar y pintar</c:v>
                </c:pt>
                <c:pt idx="2">
                  <c:v>Instalación de Fenólicos en el piso</c:v>
                </c:pt>
                <c:pt idx="3">
                  <c:v>Estructura metálica para los aires</c:v>
                </c:pt>
                <c:pt idx="4">
                  <c:v>Colocación Durlock en puertas laterales</c:v>
                </c:pt>
                <c:pt idx="5">
                  <c:v>Instalación del Piso Técnico y Bandejas</c:v>
                </c:pt>
                <c:pt idx="6">
                  <c:v>Instalación de Puerta Metálica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Avances'!$F$4:$F$36</c15:sqref>
                  </c15:fullRef>
                </c:ext>
              </c:extLst>
              <c:f>'Control Avances'!$F$15:$F$21</c:f>
              <c:numCache>
                <c:formatCode>General</c:formatCode>
                <c:ptCount val="7"/>
                <c:pt idx="1">
                  <c:v>43</c:v>
                </c:pt>
                <c:pt idx="2">
                  <c:v>44</c:v>
                </c:pt>
                <c:pt idx="3">
                  <c:v>21</c:v>
                </c:pt>
                <c:pt idx="4">
                  <c:v>44</c:v>
                </c:pt>
                <c:pt idx="5">
                  <c:v>34</c:v>
                </c:pt>
                <c:pt idx="6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EF-4896-B13D-78C2A2A6BB19}"/>
            </c:ext>
          </c:extLst>
        </c:ser>
        <c:ser>
          <c:idx val="2"/>
          <c:order val="2"/>
          <c:tx>
            <c:strRef>
              <c:f>'Control Avances'!$H$3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558ED5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AEF-4896-B13D-78C2A2A6BB1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AEF-4896-B13D-78C2A2A6BB1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EF-4896-B13D-78C2A2A6BB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EF-4896-B13D-78C2A2A6BB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EF-4896-B13D-78C2A2A6BB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EF-4896-B13D-78C2A2A6BB1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EF-4896-B13D-78C2A2A6BB1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EF-4896-B13D-78C2A2A6BB1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EF-4896-B13D-78C2A2A6BB19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Avances'!$D$15:$D$21</c:f>
              <c:strCache>
                <c:ptCount val="7"/>
                <c:pt idx="0">
                  <c:v>2  CONSTRUCCIÓN DE SALA</c:v>
                </c:pt>
                <c:pt idx="1">
                  <c:v>Desocupar sala / Rebocar y pintar</c:v>
                </c:pt>
                <c:pt idx="2">
                  <c:v>Instalación de Fenólicos en el piso</c:v>
                </c:pt>
                <c:pt idx="3">
                  <c:v>Estructura metálica para los aires</c:v>
                </c:pt>
                <c:pt idx="4">
                  <c:v>Colocación Durlock en puertas laterales</c:v>
                </c:pt>
                <c:pt idx="5">
                  <c:v>Instalación del Piso Técnico y Bandejas</c:v>
                </c:pt>
                <c:pt idx="6">
                  <c:v>Instalación de Puerta Metálica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Avances'!$H$4:$H$36</c15:sqref>
                  </c15:fullRef>
                </c:ext>
              </c:extLst>
              <c:f>'Control Avances'!$H$15:$H$21</c:f>
              <c:numCache>
                <c:formatCode>General</c:formatCode>
                <c:ptCount val="7"/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Avances'!$I$4:$I$13</c15:f>
                <c15:dlblRangeCache>
                  <c:ptCount val="10"/>
                  <c:pt idx="1">
                    <c:v>100%</c:v>
                  </c:pt>
                  <c:pt idx="2">
                    <c:v>100%</c:v>
                  </c:pt>
                  <c:pt idx="3">
                    <c:v>100%</c:v>
                  </c:pt>
                  <c:pt idx="4">
                    <c:v>25%</c:v>
                  </c:pt>
                  <c:pt idx="5">
                    <c:v>100%</c:v>
                  </c:pt>
                  <c:pt idx="6">
                    <c:v>100%</c:v>
                  </c:pt>
                  <c:pt idx="7">
                    <c:v>100%</c:v>
                  </c:pt>
                  <c:pt idx="8">
                    <c:v>100%</c:v>
                  </c:pt>
                  <c:pt idx="9">
                    <c:v>100%</c:v>
                  </c:pt>
                </c15:dlblRangeCache>
              </c15:datalabelsRange>
            </c:ext>
            <c:ext xmlns:c15="http://schemas.microsoft.com/office/drawing/2012/chart" uri="{02D57815-91ED-43cb-92C2-25804820EDAC}">
              <c15:categoryFilterExceptions>
                <c15:categoryFilterException>
                  <c15:sqref>'Control Avances'!$H$15</c15:sqref>
                  <c15:spPr xmlns:c15="http://schemas.microsoft.com/office/drawing/2012/chart">
                    <a:solidFill>
                      <a:srgbClr val="E46C0A"/>
                    </a:solidFill>
                    <a:ln w="0">
                      <a:noFill/>
                    </a:ln>
                  </c15:spPr>
                  <c15:invertIfNegative val="0"/>
                  <c15:bubble3D val="0"/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58AD-4A80-B625-AB21448872B2}"/>
                      </c:ext>
                    </c:extLst>
                  </c15:dLbl>
                </c15:categoryFilterException>
                <c15:categoryFilterException>
                  <c15:sqref>'Control Avances'!$H$16</c15:sqref>
                  <c15:invertIfNegative val="0"/>
                  <c15:bubble3D val="0"/>
                </c15:categoryFilterException>
                <c15:categoryFilterException>
                  <c15:sqref>'Control Avances'!$H$17</c15:sqref>
                  <c15:invertIfNegative val="0"/>
                  <c15:bubble3D val="0"/>
                </c15:categoryFilterException>
                <c15:categoryFilterException>
                  <c15:sqref>'Control Avances'!$H$18</c15:sqref>
                  <c15:invertIfNegative val="0"/>
                  <c15:bubble3D val="0"/>
                </c15:categoryFilterException>
                <c15:categoryFilterException>
                  <c15:sqref>'Control Avances'!$H$19</c15:sqref>
                  <c15:invertIfNegative val="0"/>
                  <c15:bubble3D val="0"/>
                </c15:categoryFilterException>
                <c15:categoryFilterException>
                  <c15:sqref>'Control Avances'!$H$20</c15:sqref>
                  <c15:invertIfNegative val="0"/>
                  <c15:bubble3D val="0"/>
                </c15:categoryFilterException>
                <c15:categoryFilterException>
                  <c15:sqref>'Control Avances'!$H$21</c15:sqref>
                  <c15:invertIfNegative val="0"/>
                  <c15:bubble3D val="0"/>
                </c15:categoryFilterException>
                <c15:categoryFilterException>
                  <c15:sqref>'Control Avances'!$H$11</c15:sqref>
                  <c15:invertIfNegative val="0"/>
                  <c15:bubble3D val="0"/>
                </c15:categoryFilterException>
                <c15:categoryFilterException>
                  <c15:sqref>'Control Avances'!$H$12</c15:sqref>
                  <c15:invertIfNegative val="0"/>
                  <c15:bubble3D val="0"/>
                </c15:categoryFilterException>
                <c15:categoryFilterException>
                  <c15:sqref>'Control Avances'!$H$13</c15:sqref>
                  <c15:invertIfNegative val="0"/>
                  <c15:bubble3D val="0"/>
                </c15:categoryFilterException>
                <c15:categoryFilterException>
                  <c15:sqref>'Control Avances'!$H$14</c15:sqref>
                  <c15:invertIfNegative val="0"/>
                  <c15:bubble3D val="0"/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F-58AD-4A80-B625-AB21448872B2}"/>
                      </c:ext>
                    </c:extLst>
                  </c15:dLbl>
                </c15:categoryFilterException>
                <c15:categoryFilterException>
                  <c15:sqref>'Control Avances'!$H$22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0-58AD-4A80-B625-AB21448872B2}"/>
                      </c:ext>
                    </c:extLst>
                  </c15:dLbl>
                </c15:categoryFilterException>
                <c15:categoryFilterException>
                  <c15:sqref>'Control Avances'!$H$23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1-58AD-4A80-B625-AB21448872B2}"/>
                      </c:ext>
                    </c:extLst>
                  </c15:dLbl>
                </c15:categoryFilterException>
                <c15:categoryFilterException>
                  <c15:sqref>'Control Avances'!$H$24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2-58AD-4A80-B625-AB21448872B2}"/>
                      </c:ext>
                    </c:extLst>
                  </c15:dLbl>
                </c15:categoryFilterException>
                <c15:categoryFilterException>
                  <c15:sqref>'Control Avances'!$H$25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3-58AD-4A80-B625-AB21448872B2}"/>
                      </c:ext>
                    </c:extLst>
                  </c15:dLbl>
                </c15:categoryFilterException>
                <c15:categoryFilterException>
                  <c15:sqref>'Control Avances'!$H$26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4-58AD-4A80-B625-AB21448872B2}"/>
                      </c:ext>
                    </c:extLst>
                  </c15:dLbl>
                </c15:categoryFilterException>
                <c15:categoryFilterException>
                  <c15:sqref>'Control Avances'!$H$27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5-58AD-4A80-B625-AB21448872B2}"/>
                      </c:ext>
                    </c:extLst>
                  </c15:dLbl>
                </c15:categoryFilterException>
                <c15:categoryFilterException>
                  <c15:sqref>'Control Avances'!$H$28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6-58AD-4A80-B625-AB21448872B2}"/>
                      </c:ext>
                    </c:extLst>
                  </c15:dLbl>
                </c15:categoryFilterException>
                <c15:categoryFilterException>
                  <c15:sqref>'Control Avances'!$H$29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7-58AD-4A80-B625-AB21448872B2}"/>
                      </c:ext>
                    </c:extLst>
                  </c15:dLbl>
                </c15:categoryFilterException>
                <c15:categoryFilterException>
                  <c15:sqref>'Control Avances'!$H$30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8-58AD-4A80-B625-AB21448872B2}"/>
                      </c:ext>
                    </c:extLst>
                  </c15:dLbl>
                </c15:categoryFilterException>
                <c15:categoryFilterException>
                  <c15:sqref>'Control Avances'!$H$31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9-58AD-4A80-B625-AB21448872B2}"/>
                      </c:ext>
                    </c:extLst>
                  </c15:dLbl>
                </c15:categoryFilterException>
                <c15:categoryFilterException>
                  <c15:sqref>'Control Avances'!$H$32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A-58AD-4A80-B625-AB21448872B2}"/>
                      </c:ext>
                    </c:extLst>
                  </c15:dLbl>
                </c15:categoryFilterException>
                <c15:categoryFilterException>
                  <c15:sqref>'Control Avances'!$H$33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B-58AD-4A80-B625-AB21448872B2}"/>
                      </c:ext>
                    </c:extLst>
                  </c15:dLbl>
                </c15:categoryFilterException>
                <c15:categoryFilterException>
                  <c15:sqref>'Control Avances'!$H$34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C-58AD-4A80-B625-AB21448872B2}"/>
                      </c:ext>
                    </c:extLst>
                  </c15:dLbl>
                </c15:categoryFilterException>
                <c15:categoryFilterException>
                  <c15:sqref>'Control Avances'!$H$35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D-58AD-4A80-B625-AB21448872B2}"/>
                      </c:ext>
                    </c:extLst>
                  </c15:dLbl>
                </c15:categoryFilterException>
                <c15:categoryFilterException>
                  <c15:sqref>'Control Avances'!$H$36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E-58AD-4A80-B625-AB21448872B2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9-1AEF-4896-B13D-78C2A2A6BB19}"/>
            </c:ext>
          </c:extLst>
        </c:ser>
        <c:ser>
          <c:idx val="3"/>
          <c:order val="3"/>
          <c:tx>
            <c:strRef>
              <c:f>'Control Avances'!$K$3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AEF-4896-B13D-78C2A2A6BB1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AEF-4896-B13D-78C2A2A6BB1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AEF-4896-B13D-78C2A2A6BB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AEF-4896-B13D-78C2A2A6BB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AEF-4896-B13D-78C2A2A6BB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AEF-4896-B13D-78C2A2A6BB1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AEF-4896-B13D-78C2A2A6BB1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AEF-4896-B13D-78C2A2A6BB1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AEF-4896-B13D-78C2A2A6BB19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Avances'!$D$15:$D$21</c:f>
              <c:strCache>
                <c:ptCount val="7"/>
                <c:pt idx="0">
                  <c:v>2  CONSTRUCCIÓN DE SALA</c:v>
                </c:pt>
                <c:pt idx="1">
                  <c:v>Desocupar sala / Rebocar y pintar</c:v>
                </c:pt>
                <c:pt idx="2">
                  <c:v>Instalación de Fenólicos en el piso</c:v>
                </c:pt>
                <c:pt idx="3">
                  <c:v>Estructura metálica para los aires</c:v>
                </c:pt>
                <c:pt idx="4">
                  <c:v>Colocación Durlock en puertas laterales</c:v>
                </c:pt>
                <c:pt idx="5">
                  <c:v>Instalación del Piso Técnico y Bandejas</c:v>
                </c:pt>
                <c:pt idx="6">
                  <c:v>Instalación de Puerta Metálica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Avances'!$K$4:$K$36</c15:sqref>
                  </c15:fullRef>
                </c:ext>
              </c:extLst>
              <c:f>'Control Avances'!$K$15:$K$21</c:f>
              <c:numCache>
                <c:formatCode>General</c:formatCode>
                <c:ptCount val="7"/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Avances'!$L$4:$L$13</c15:f>
                <c15:dlblRangeCache>
                  <c:ptCount val="10"/>
                  <c:pt idx="1">
                    <c:v>41%</c:v>
                  </c:pt>
                  <c:pt idx="2">
                    <c:v>100%</c:v>
                  </c:pt>
                  <c:pt idx="3">
                    <c:v>100%</c:v>
                  </c:pt>
                  <c:pt idx="5">
                    <c:v>40%</c:v>
                  </c:pt>
                  <c:pt idx="6">
                    <c:v>65%</c:v>
                  </c:pt>
                  <c:pt idx="7">
                    <c:v>100%</c:v>
                  </c:pt>
                  <c:pt idx="8">
                    <c:v>100%</c:v>
                  </c:pt>
                  <c:pt idx="9">
                    <c:v>98%</c:v>
                  </c:pt>
                </c15:dlblRangeCache>
              </c15:datalabelsRange>
            </c:ext>
            <c:ext xmlns:c15="http://schemas.microsoft.com/office/drawing/2012/chart" uri="{02D57815-91ED-43cb-92C2-25804820EDAC}">
              <c15:categoryFilterExceptions>
                <c15:categoryFilterException>
                  <c15:sqref>'Control Avances'!$K$15</c15:sqref>
                  <c15:invertIfNegative val="0"/>
                  <c15:bubble3D val="0"/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F-58AD-4A80-B625-AB21448872B2}"/>
                      </c:ext>
                    </c:extLst>
                  </c15:dLbl>
                </c15:categoryFilterException>
                <c15:categoryFilterException>
                  <c15:sqref>'Control Avances'!$K$16</c15:sqref>
                  <c15:invertIfNegative val="0"/>
                  <c15:bubble3D val="0"/>
                </c15:categoryFilterException>
                <c15:categoryFilterException>
                  <c15:sqref>'Control Avances'!$K$17</c15:sqref>
                  <c15:invertIfNegative val="0"/>
                  <c15:bubble3D val="0"/>
                </c15:categoryFilterException>
                <c15:categoryFilterException>
                  <c15:sqref>'Control Avances'!$K$18</c15:sqref>
                  <c15:invertIfNegative val="0"/>
                  <c15:bubble3D val="0"/>
                </c15:categoryFilterException>
                <c15:categoryFilterException>
                  <c15:sqref>'Control Avances'!$K$19</c15:sqref>
                  <c15:invertIfNegative val="0"/>
                  <c15:bubble3D val="0"/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3-58AD-4A80-B625-AB21448872B2}"/>
                      </c:ext>
                    </c:extLst>
                  </c15:dLbl>
                </c15:categoryFilterException>
                <c15:categoryFilterException>
                  <c15:sqref>'Control Avances'!$K$20</c15:sqref>
                  <c15:invertIfNegative val="0"/>
                  <c15:bubble3D val="0"/>
                </c15:categoryFilterException>
                <c15:categoryFilterException>
                  <c15:sqref>'Control Avances'!$K$21</c15:sqref>
                  <c15:invertIfNegative val="0"/>
                  <c15:bubble3D val="0"/>
                </c15:categoryFilterException>
                <c15:categoryFilterException>
                  <c15:sqref>'Control Avances'!$K$11</c15:sqref>
                  <c15:invertIfNegative val="0"/>
                  <c15:bubble3D val="0"/>
                </c15:categoryFilterException>
                <c15:categoryFilterException>
                  <c15:sqref>'Control Avances'!$K$12</c15:sqref>
                  <c15:invertIfNegative val="0"/>
                  <c15:bubble3D val="0"/>
                </c15:categoryFilterException>
                <c15:categoryFilterException>
                  <c15:sqref>'Control Avances'!$K$13</c15:sqref>
                  <c15:invertIfNegative val="0"/>
                  <c15:bubble3D val="0"/>
                </c15:categoryFilterException>
                <c15:categoryFilterException>
                  <c15:sqref>'Control Avances'!$K$14</c15:sqref>
                  <c15:invertIfNegative val="0"/>
                  <c15:bubble3D val="0"/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58AD-4A80-B625-AB21448872B2}"/>
                      </c:ext>
                    </c:extLst>
                  </c15:dLbl>
                </c15:categoryFilterException>
                <c15:categoryFilterException>
                  <c15:sqref>'Control Avances'!$K$22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A-58AD-4A80-B625-AB21448872B2}"/>
                      </c:ext>
                    </c:extLst>
                  </c15:dLbl>
                </c15:categoryFilterException>
                <c15:categoryFilterException>
                  <c15:sqref>'Control Avances'!$K$23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B-58AD-4A80-B625-AB21448872B2}"/>
                      </c:ext>
                    </c:extLst>
                  </c15:dLbl>
                </c15:categoryFilterException>
                <c15:categoryFilterException>
                  <c15:sqref>'Control Avances'!$K$24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C-58AD-4A80-B625-AB21448872B2}"/>
                      </c:ext>
                    </c:extLst>
                  </c15:dLbl>
                </c15:categoryFilterException>
                <c15:categoryFilterException>
                  <c15:sqref>'Control Avances'!$K$25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D-58AD-4A80-B625-AB21448872B2}"/>
                      </c:ext>
                    </c:extLst>
                  </c15:dLbl>
                </c15:categoryFilterException>
                <c15:categoryFilterException>
                  <c15:sqref>'Control Avances'!$K$26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E-58AD-4A80-B625-AB21448872B2}"/>
                      </c:ext>
                    </c:extLst>
                  </c15:dLbl>
                </c15:categoryFilterException>
                <c15:categoryFilterException>
                  <c15:sqref>'Control Avances'!$K$27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F-58AD-4A80-B625-AB21448872B2}"/>
                      </c:ext>
                    </c:extLst>
                  </c15:dLbl>
                </c15:categoryFilterException>
                <c15:categoryFilterException>
                  <c15:sqref>'Control Avances'!$K$28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0-58AD-4A80-B625-AB21448872B2}"/>
                      </c:ext>
                    </c:extLst>
                  </c15:dLbl>
                </c15:categoryFilterException>
                <c15:categoryFilterException>
                  <c15:sqref>'Control Avances'!$K$29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1-58AD-4A80-B625-AB21448872B2}"/>
                      </c:ext>
                    </c:extLst>
                  </c15:dLbl>
                </c15:categoryFilterException>
                <c15:categoryFilterException>
                  <c15:sqref>'Control Avances'!$K$30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2-58AD-4A80-B625-AB21448872B2}"/>
                      </c:ext>
                    </c:extLst>
                  </c15:dLbl>
                </c15:categoryFilterException>
                <c15:categoryFilterException>
                  <c15:sqref>'Control Avances'!$K$31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3-58AD-4A80-B625-AB21448872B2}"/>
                      </c:ext>
                    </c:extLst>
                  </c15:dLbl>
                </c15:categoryFilterException>
                <c15:categoryFilterException>
                  <c15:sqref>'Control Avances'!$K$32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4-58AD-4A80-B625-AB21448872B2}"/>
                      </c:ext>
                    </c:extLst>
                  </c15:dLbl>
                </c15:categoryFilterException>
                <c15:categoryFilterException>
                  <c15:sqref>'Control Avances'!$K$33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5-58AD-4A80-B625-AB21448872B2}"/>
                      </c:ext>
                    </c:extLst>
                  </c15:dLbl>
                </c15:categoryFilterException>
                <c15:categoryFilterException>
                  <c15:sqref>'Control Avances'!$K$34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6-58AD-4A80-B625-AB21448872B2}"/>
                      </c:ext>
                    </c:extLst>
                  </c15:dLbl>
                </c15:categoryFilterException>
                <c15:categoryFilterException>
                  <c15:sqref>'Control Avances'!$K$35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7-58AD-4A80-B625-AB21448872B2}"/>
                      </c:ext>
                    </c:extLst>
                  </c15:dLbl>
                </c15:categoryFilterException>
                <c15:categoryFilterException>
                  <c15:sqref>'Control Avances'!$K$36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8-58AD-4A80-B625-AB21448872B2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11-1AEF-4896-B13D-78C2A2A6BB19}"/>
            </c:ext>
          </c:extLst>
        </c:ser>
        <c:ser>
          <c:idx val="4"/>
          <c:order val="4"/>
          <c:tx>
            <c:strRef>
              <c:f>'Control Avances'!$N$3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F79646"/>
            </a:solidFill>
            <a:ln w="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AEF-4896-B13D-78C2A2A6BB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AB7FE39-CB39-4999-B0A7-005A596AC4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1AEF-4896-B13D-78C2A2A6BB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F66120A-B726-4C87-9750-BE1A80CDF8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1AEF-4896-B13D-78C2A2A6BB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9C7C20D-FE88-413B-AF87-16EA453D85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1AEF-4896-B13D-78C2A2A6BB1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C05D9F4-9B53-4516-883F-5F9D611B1E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1AEF-4896-B13D-78C2A2A6BB1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AA4ED00-C9B4-45D4-B7DC-34DD97F77C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1AEF-4896-B13D-78C2A2A6BB1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DED9BE2-F1DA-4F51-946D-D307FC36246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1AEF-4896-B13D-78C2A2A6BB19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Avances'!$D$15:$D$21</c:f>
              <c:strCache>
                <c:ptCount val="7"/>
                <c:pt idx="0">
                  <c:v>2  CONSTRUCCIÓN DE SALA</c:v>
                </c:pt>
                <c:pt idx="1">
                  <c:v>Desocupar sala / Rebocar y pintar</c:v>
                </c:pt>
                <c:pt idx="2">
                  <c:v>Instalación de Fenólicos en el piso</c:v>
                </c:pt>
                <c:pt idx="3">
                  <c:v>Estructura metálica para los aires</c:v>
                </c:pt>
                <c:pt idx="4">
                  <c:v>Colocación Durlock en puertas laterales</c:v>
                </c:pt>
                <c:pt idx="5">
                  <c:v>Instalación del Piso Técnico y Bandejas</c:v>
                </c:pt>
                <c:pt idx="6">
                  <c:v>Instalación de Puerta Metálica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Avances'!$N$4:$N$36</c15:sqref>
                  </c15:fullRef>
                </c:ext>
              </c:extLst>
              <c:f>'Control Avances'!$N$15:$N$21</c:f>
              <c:numCache>
                <c:formatCode>General</c:formatCode>
                <c:ptCount val="7"/>
                <c:pt idx="1">
                  <c:v>7</c:v>
                </c:pt>
                <c:pt idx="2">
                  <c:v>9</c:v>
                </c:pt>
                <c:pt idx="3">
                  <c:v>5</c:v>
                </c:pt>
                <c:pt idx="4">
                  <c:v>9</c:v>
                </c:pt>
                <c:pt idx="5">
                  <c:v>24</c:v>
                </c:pt>
                <c:pt idx="6">
                  <c:v>22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Avances'!$O$4:$O$33</c15:f>
                <c15:dlblRangeCache>
                  <c:ptCount val="30"/>
                  <c:pt idx="12">
                    <c:v>100%</c:v>
                  </c:pt>
                  <c:pt idx="13">
                    <c:v>100%</c:v>
                  </c:pt>
                  <c:pt idx="14">
                    <c:v>100%</c:v>
                  </c:pt>
                  <c:pt idx="15">
                    <c:v>100%</c:v>
                  </c:pt>
                  <c:pt idx="16">
                    <c:v>100%</c:v>
                  </c:pt>
                  <c:pt idx="17">
                    <c:v>100%</c:v>
                  </c:pt>
                  <c:pt idx="20">
                    <c:v>100%</c:v>
                  </c:pt>
                  <c:pt idx="21">
                    <c:v>97%</c:v>
                  </c:pt>
                  <c:pt idx="22">
                    <c:v>100%</c:v>
                  </c:pt>
                  <c:pt idx="24">
                    <c:v>38%</c:v>
                  </c:pt>
                  <c:pt idx="25">
                    <c:v>75%</c:v>
                  </c:pt>
                </c15:dlblRangeCache>
              </c15:datalabelsRange>
            </c:ext>
            <c:ext xmlns:c15="http://schemas.microsoft.com/office/drawing/2012/chart" uri="{02D57815-91ED-43cb-92C2-25804820EDAC}">
              <c15:categoryFilterExceptions>
                <c15:categoryFilterException>
                  <c15:sqref>'Control Avances'!$N$15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9-58AD-4A80-B625-AB21448872B2}"/>
                      </c:ext>
                    </c:extLst>
                  </c15:dLbl>
                </c15:categoryFilterException>
                <c15:categoryFilterException>
                  <c15:sqref>'Control Avances'!$N$16</c15:sqref>
                  <c15:invertIfNegative val="0"/>
                  <c15:bubble3D val="0"/>
                </c15:categoryFilterException>
                <c15:categoryFilterException>
                  <c15:sqref>'Control Avances'!$N$17</c15:sqref>
                  <c15:invertIfNegative val="0"/>
                  <c15:bubble3D val="0"/>
                </c15:categoryFilterException>
                <c15:categoryFilterException>
                  <c15:sqref>'Control Avances'!$N$19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C-58AD-4A80-B625-AB21448872B2}"/>
                      </c:ext>
                    </c:extLst>
                  </c15:dLbl>
                </c15:categoryFilterException>
                <c15:categoryFilterException>
                  <c15:sqref>'Control Avances'!$N$20</c15:sqref>
                  <c15:invertIfNegative val="0"/>
                  <c15:bubble3D val="0"/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D-58AD-4A80-B625-AB21448872B2}"/>
                      </c:ext>
                    </c:extLst>
                  </c15:dLbl>
                </c15:categoryFilterException>
                <c15:categoryFilterException>
                  <c15:sqref>'Control Avances'!$N$21</c15:sqref>
                  <c15:invertIfNegative val="0"/>
                  <c15:bubble3D val="0"/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E-58AD-4A80-B625-AB21448872B2}"/>
                      </c:ext>
                    </c:extLst>
                  </c15:dLbl>
                </c15:categoryFilterException>
                <c15:categoryFilterException>
                  <c15:sqref>'Control Avances'!$N$12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F-58AD-4A80-B625-AB21448872B2}"/>
                      </c:ext>
                    </c:extLst>
                  </c15:dLbl>
                </c15:categoryFilterException>
                <c15:categoryFilterException>
                  <c15:sqref>'Control Avances'!$N$14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0-58AD-4A80-B625-AB21448872B2}"/>
                      </c:ext>
                    </c:extLst>
                  </c15:dLbl>
                </c15:categoryFilterException>
                <c15:categoryFilterException>
                  <c15:sqref>'Control Avances'!$N$22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1-58AD-4A80-B625-AB21448872B2}"/>
                      </c:ext>
                    </c:extLst>
                  </c15:dLbl>
                </c15:categoryFilterException>
                <c15:categoryFilterException>
                  <c15:sqref>'Control Avances'!$N$23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2-58AD-4A80-B625-AB21448872B2}"/>
                      </c:ext>
                    </c:extLst>
                  </c15:dLbl>
                </c15:categoryFilterException>
                <c15:categoryFilterException>
                  <c15:sqref>'Control Avances'!$N$27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3-58AD-4A80-B625-AB21448872B2}"/>
                      </c:ext>
                    </c:extLst>
                  </c15:dLbl>
                </c15:categoryFilterException>
                <c15:categoryFilterException>
                  <c15:sqref>'Control Avances'!$N$28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4-58AD-4A80-B625-AB21448872B2}"/>
                      </c:ext>
                    </c:extLst>
                  </c15:dLbl>
                </c15:categoryFilterException>
                <c15:categoryFilterException>
                  <c15:sqref>'Control Avances'!$N$30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5-58AD-4A80-B625-AB21448872B2}"/>
                      </c:ext>
                    </c:extLst>
                  </c15:dLbl>
                </c15:categoryFilterException>
                <c15:categoryFilterException>
                  <c15:sqref>'Control Avances'!$N$31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6-58AD-4A80-B625-AB21448872B2}"/>
                      </c:ext>
                    </c:extLst>
                  </c15:dLbl>
                </c15:categoryFilterException>
                <c15:categoryFilterException>
                  <c15:sqref>'Control Avances'!$N$32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7-58AD-4A80-B625-AB21448872B2}"/>
                      </c:ext>
                    </c:extLst>
                  </c15:dLbl>
                </c15:categoryFilterException>
                <c15:categoryFilterException>
                  <c15:sqref>'Control Avances'!$N$33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8-58AD-4A80-B625-AB21448872B2}"/>
                      </c:ext>
                    </c:extLst>
                  </c15:dLbl>
                </c15:categoryFilterException>
                <c15:categoryFilterException>
                  <c15:sqref>'Control Avances'!$N$34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9-58AD-4A80-B625-AB21448872B2}"/>
                      </c:ext>
                    </c:extLst>
                  </c15:dLbl>
                </c15:categoryFilterException>
                <c15:categoryFilterException>
                  <c15:sqref>'Control Avances'!$N$35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A-58AD-4A80-B625-AB21448872B2}"/>
                      </c:ext>
                    </c:extLst>
                  </c15:dLbl>
                </c15:categoryFilterException>
                <c15:categoryFilterException>
                  <c15:sqref>'Control Avances'!$N$36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B-58AD-4A80-B625-AB21448872B2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19-1AEF-4896-B13D-78C2A2A6BB19}"/>
            </c:ext>
          </c:extLst>
        </c:ser>
        <c:ser>
          <c:idx val="5"/>
          <c:order val="5"/>
          <c:tx>
            <c:strRef>
              <c:f>'Control Avances'!$Q$3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83CAFF"/>
            </a:solidFill>
            <a:ln w="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AEF-4896-B13D-78C2A2A6BB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9B8B364-0765-477B-BADD-88771F12147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1AEF-4896-B13D-78C2A2A6BB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9B90769-48F6-49DD-82E6-29E6B1141B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1AEF-4896-B13D-78C2A2A6BB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A8F041E-86AD-415F-9371-42649C4D4B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1AEF-4896-B13D-78C2A2A6BB1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4693FCA-64FB-49A4-875B-9FA72AA8382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1AEF-4896-B13D-78C2A2A6BB1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A9516F1-F05A-4682-9942-6E517D66803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1AEF-4896-B13D-78C2A2A6BB1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F738E3F-7223-4123-9EAD-BE95C3D319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1AEF-4896-B13D-78C2A2A6BB19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Avances'!$D$15:$D$21</c:f>
              <c:strCache>
                <c:ptCount val="7"/>
                <c:pt idx="0">
                  <c:v>2  CONSTRUCCIÓN DE SALA</c:v>
                </c:pt>
                <c:pt idx="1">
                  <c:v>Desocupar sala / Rebocar y pintar</c:v>
                </c:pt>
                <c:pt idx="2">
                  <c:v>Instalación de Fenólicos en el piso</c:v>
                </c:pt>
                <c:pt idx="3">
                  <c:v>Estructura metálica para los aires</c:v>
                </c:pt>
                <c:pt idx="4">
                  <c:v>Colocación Durlock en puertas laterales</c:v>
                </c:pt>
                <c:pt idx="5">
                  <c:v>Instalación del Piso Técnico y Bandejas</c:v>
                </c:pt>
                <c:pt idx="6">
                  <c:v>Instalación de Puerta Metálica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Avances'!$Q$4:$Q$36</c15:sqref>
                  </c15:fullRef>
                </c:ext>
              </c:extLst>
              <c:f>'Control Avances'!$Q$15:$Q$21</c:f>
              <c:numCache>
                <c:formatCode>General</c:formatCode>
                <c:ptCount val="7"/>
                <c:pt idx="1">
                  <c:v>24</c:v>
                </c:pt>
                <c:pt idx="2">
                  <c:v>32</c:v>
                </c:pt>
                <c:pt idx="3">
                  <c:v>51</c:v>
                </c:pt>
                <c:pt idx="4">
                  <c:v>21</c:v>
                </c:pt>
                <c:pt idx="5">
                  <c:v>50</c:v>
                </c:pt>
                <c:pt idx="6">
                  <c:v>34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Avances'!$R$4:$R$34</c15:f>
                <c15:dlblRangeCache>
                  <c:ptCount val="31"/>
                  <c:pt idx="12">
                    <c:v>100%</c:v>
                  </c:pt>
                  <c:pt idx="13">
                    <c:v>100%</c:v>
                  </c:pt>
                  <c:pt idx="14">
                    <c:v>100%</c:v>
                  </c:pt>
                  <c:pt idx="15">
                    <c:v>100%</c:v>
                  </c:pt>
                  <c:pt idx="16">
                    <c:v>95%</c:v>
                  </c:pt>
                  <c:pt idx="17">
                    <c:v>0%</c:v>
                  </c:pt>
                  <c:pt idx="20">
                    <c:v>100%</c:v>
                  </c:pt>
                  <c:pt idx="22">
                    <c:v>0%</c:v>
                  </c:pt>
                  <c:pt idx="28">
                    <c:v>14%</c:v>
                  </c:pt>
                </c15:dlblRangeCache>
              </c15:datalabelsRange>
            </c:ext>
            <c:ext xmlns:c15="http://schemas.microsoft.com/office/drawing/2012/chart" uri="{02D57815-91ED-43cb-92C2-25804820EDAC}">
              <c15:categoryFilterExceptions>
                <c15:categoryFilterException>
                  <c15:sqref>'Control Avances'!$Q$15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C-58AD-4A80-B625-AB21448872B2}"/>
                      </c:ext>
                    </c:extLst>
                  </c15:dLbl>
                </c15:categoryFilterException>
                <c15:categoryFilterException>
                  <c15:sqref>'Control Avances'!$Q$19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D-58AD-4A80-B625-AB21448872B2}"/>
                      </c:ext>
                    </c:extLst>
                  </c15:dLbl>
                </c15:categoryFilterException>
                <c15:categoryFilterException>
                  <c15:sqref>'Control Avances'!$Q$20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E-58AD-4A80-B625-AB21448872B2}"/>
                      </c:ext>
                    </c:extLst>
                  </c15:dLbl>
                </c15:categoryFilterException>
                <c15:categoryFilterException>
                  <c15:sqref>'Control Avances'!$Q$21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F-58AD-4A80-B625-AB21448872B2}"/>
                      </c:ext>
                    </c:extLst>
                  </c15:dLbl>
                </c15:categoryFilterException>
                <c15:categoryFilterException>
                  <c15:sqref>'Control Avances'!$Q$12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0-58AD-4A80-B625-AB21448872B2}"/>
                      </c:ext>
                    </c:extLst>
                  </c15:dLbl>
                </c15:categoryFilterException>
                <c15:categoryFilterException>
                  <c15:sqref>'Control Avances'!$Q$14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1-58AD-4A80-B625-AB21448872B2}"/>
                      </c:ext>
                    </c:extLst>
                  </c15:dLbl>
                </c15:categoryFilterException>
                <c15:categoryFilterException>
                  <c15:sqref>'Control Avances'!$Q$22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2-58AD-4A80-B625-AB21448872B2}"/>
                      </c:ext>
                    </c:extLst>
                  </c15:dLbl>
                </c15:categoryFilterException>
                <c15:categoryFilterException>
                  <c15:sqref>'Control Avances'!$Q$23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3-58AD-4A80-B625-AB21448872B2}"/>
                      </c:ext>
                    </c:extLst>
                  </c15:dLbl>
                </c15:categoryFilterException>
                <c15:categoryFilterException>
                  <c15:sqref>'Control Avances'!$Q$24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4-58AD-4A80-B625-AB21448872B2}"/>
                      </c:ext>
                    </c:extLst>
                  </c15:dLbl>
                </c15:categoryFilterException>
                <c15:categoryFilterException>
                  <c15:sqref>'Control Avances'!$Q$25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5-58AD-4A80-B625-AB21448872B2}"/>
                      </c:ext>
                    </c:extLst>
                  </c15:dLbl>
                </c15:categoryFilterException>
                <c15:categoryFilterException>
                  <c15:sqref>'Control Avances'!$Q$27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6-58AD-4A80-B625-AB21448872B2}"/>
                      </c:ext>
                    </c:extLst>
                  </c15:dLbl>
                </c15:categoryFilterException>
                <c15:categoryFilterException>
                  <c15:sqref>'Control Avances'!$Q$28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7-58AD-4A80-B625-AB21448872B2}"/>
                      </c:ext>
                    </c:extLst>
                  </c15:dLbl>
                </c15:categoryFilterException>
                <c15:categoryFilterException>
                  <c15:sqref>'Control Avances'!$Q$29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8-58AD-4A80-B625-AB21448872B2}"/>
                      </c:ext>
                    </c:extLst>
                  </c15:dLbl>
                </c15:categoryFilterException>
                <c15:categoryFilterException>
                  <c15:sqref>'Control Avances'!$Q$30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9-58AD-4A80-B625-AB21448872B2}"/>
                      </c:ext>
                    </c:extLst>
                  </c15:dLbl>
                </c15:categoryFilterException>
                <c15:categoryFilterException>
                  <c15:sqref>'Control Avances'!$Q$31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A-58AD-4A80-B625-AB21448872B2}"/>
                      </c:ext>
                    </c:extLst>
                  </c15:dLbl>
                </c15:categoryFilterException>
                <c15:categoryFilterException>
                  <c15:sqref>'Control Avances'!$Q$32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B-58AD-4A80-B625-AB21448872B2}"/>
                      </c:ext>
                    </c:extLst>
                  </c15:dLbl>
                </c15:categoryFilterException>
                <c15:categoryFilterException>
                  <c15:sqref>'Control Avances'!$Q$33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C-58AD-4A80-B625-AB21448872B2}"/>
                      </c:ext>
                    </c:extLst>
                  </c15:dLbl>
                </c15:categoryFilterException>
                <c15:categoryFilterException>
                  <c15:sqref>'Control Avances'!$Q$34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D-58AD-4A80-B625-AB21448872B2}"/>
                      </c:ext>
                    </c:extLst>
                  </c15:dLbl>
                </c15:categoryFilterException>
                <c15:categoryFilterException>
                  <c15:sqref>'Control Avances'!$Q$35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E-58AD-4A80-B625-AB21448872B2}"/>
                      </c:ext>
                    </c:extLst>
                  </c15:dLbl>
                </c15:categoryFilterException>
                <c15:categoryFilterException>
                  <c15:sqref>'Control Avances'!$Q$36</c15:sqref>
                  <c15:dLbl>
                    <c:idx val="6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5F-58AD-4A80-B625-AB21448872B2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21-1AEF-4896-B13D-78C2A2A6BB1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27208497"/>
        <c:axId val="32047204"/>
      </c:barChart>
      <c:catAx>
        <c:axId val="27208497"/>
        <c:scaling>
          <c:orientation val="maxMin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noFill/>
              <a:round/>
            </a:ln>
          </c:spPr>
        </c:min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1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32047204"/>
        <c:crosses val="autoZero"/>
        <c:auto val="1"/>
        <c:lblAlgn val="ctr"/>
        <c:lblOffset val="100"/>
        <c:noMultiLvlLbl val="0"/>
      </c:catAx>
      <c:valAx>
        <c:axId val="32047204"/>
        <c:scaling>
          <c:orientation val="minMax"/>
          <c:max val="44900"/>
          <c:min val="44774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solidFill>
                <a:srgbClr val="B7B7B7"/>
              </a:solidFill>
              <a:round/>
            </a:ln>
          </c:spPr>
        </c:minorGridlines>
        <c:numFmt formatCode="d/m" sourceLinked="0"/>
        <c:majorTickMark val="out"/>
        <c:minorTickMark val="none"/>
        <c:tickLblPos val="nextTo"/>
        <c:spPr>
          <a:ln>
            <a:solidFill>
              <a:schemeClr val="bg2">
                <a:lumMod val="75000"/>
              </a:schemeClr>
            </a:solidFill>
          </a:ln>
        </c:spPr>
        <c:txPr>
          <a:bodyPr rot="-2400000"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7208497"/>
        <c:crossesAt val="1"/>
        <c:crossBetween val="between"/>
        <c:majorUnit val="4"/>
        <c:minorUnit val="1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  <a:round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82901925858546"/>
          <c:y val="0.18057261144399819"/>
          <c:w val="0.77885952712100104"/>
          <c:h val="0.736197530864197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'Control Avances'!$E$3</c:f>
              <c:strCache>
                <c:ptCount val="1"/>
                <c:pt idx="0">
                  <c:v>Inicio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delete val="1"/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Avances'!$D$23:$D$29</c:f>
              <c:strCache>
                <c:ptCount val="7"/>
                <c:pt idx="0">
                  <c:v>3  INSTALACIÓN DE EQUIPOS</c:v>
                </c:pt>
                <c:pt idx="1">
                  <c:v>Aires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SCI FM-200</c:v>
                </c:pt>
                <c:pt idx="6">
                  <c:v>Control de acceso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Avances'!$E$4:$E$36</c15:sqref>
                  </c15:fullRef>
                </c:ext>
              </c:extLst>
              <c:f>'Control Avances'!$E$23:$E$29</c:f>
              <c:numCache>
                <c:formatCode>dd\-mmm</c:formatCode>
                <c:ptCount val="7"/>
                <c:pt idx="1">
                  <c:v>44774</c:v>
                </c:pt>
                <c:pt idx="2">
                  <c:v>44774</c:v>
                </c:pt>
                <c:pt idx="3">
                  <c:v>44774</c:v>
                </c:pt>
                <c:pt idx="4">
                  <c:v>44774</c:v>
                </c:pt>
                <c:pt idx="5">
                  <c:v>44774</c:v>
                </c:pt>
                <c:pt idx="6">
                  <c:v>44774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F0-49DE-8A7E-E8F9A1F75A62}"/>
            </c:ext>
          </c:extLst>
        </c:ser>
        <c:ser>
          <c:idx val="1"/>
          <c:order val="1"/>
          <c:tx>
            <c:strRef>
              <c:f>'Control Avances'!$F$3</c:f>
              <c:strCache>
                <c:ptCount val="1"/>
                <c:pt idx="0">
                  <c:v>Duración</c:v>
                </c:pt>
              </c:strCache>
            </c:strRef>
          </c:tx>
          <c:spPr>
            <a:noFill/>
            <a:ln w="0">
              <a:noFill/>
            </a:ln>
          </c:spPr>
          <c:invertIfNegative val="0"/>
          <c:dLbls>
            <c:delete val="1"/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Avances'!$D$23:$D$29</c:f>
              <c:strCache>
                <c:ptCount val="7"/>
                <c:pt idx="0">
                  <c:v>3  INSTALACIÓN DE EQUIPOS</c:v>
                </c:pt>
                <c:pt idx="1">
                  <c:v>Aires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SCI FM-200</c:v>
                </c:pt>
                <c:pt idx="6">
                  <c:v>Control de acceso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Avances'!$F$4:$F$36</c15:sqref>
                  </c15:fullRef>
                </c:ext>
              </c:extLst>
              <c:f>'Control Avances'!$F$23:$F$29</c:f>
              <c:numCache>
                <c:formatCode>General</c:formatCode>
                <c:ptCount val="7"/>
                <c:pt idx="1">
                  <c:v>27</c:v>
                </c:pt>
                <c:pt idx="2">
                  <c:v>39</c:v>
                </c:pt>
                <c:pt idx="3">
                  <c:v>31</c:v>
                </c:pt>
                <c:pt idx="4">
                  <c:v>108</c:v>
                </c:pt>
                <c:pt idx="5">
                  <c:v>85</c:v>
                </c:pt>
                <c:pt idx="6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F0-49DE-8A7E-E8F9A1F75A62}"/>
            </c:ext>
          </c:extLst>
        </c:ser>
        <c:ser>
          <c:idx val="2"/>
          <c:order val="2"/>
          <c:tx>
            <c:strRef>
              <c:f>'Control Avances'!$H$3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558ED5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Avances'!$D$23:$D$29</c:f>
              <c:strCache>
                <c:ptCount val="7"/>
                <c:pt idx="0">
                  <c:v>3  INSTALACIÓN DE EQUIPOS</c:v>
                </c:pt>
                <c:pt idx="1">
                  <c:v>Aires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SCI FM-200</c:v>
                </c:pt>
                <c:pt idx="6">
                  <c:v>Control de acceso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Avances'!$H$4:$H$36</c15:sqref>
                  </c15:fullRef>
                </c:ext>
              </c:extLst>
              <c:f>'Control Avances'!$H$23:$H$29</c:f>
              <c:numCache>
                <c:formatCode>General</c:formatCode>
                <c:ptCount val="7"/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'Control Avances'!$H$23</c15:sqref>
                  <c15:spPr xmlns:c15="http://schemas.microsoft.com/office/drawing/2012/chart">
                    <a:solidFill>
                      <a:srgbClr val="E46C0A"/>
                    </a:solidFill>
                    <a:ln w="0">
                      <a:noFill/>
                    </a:ln>
                  </c15:spPr>
                  <c15:invertIfNegative val="0"/>
                  <c15:bubble3D val="0"/>
                </c15:categoryFilterException>
                <c15:categoryFilterException>
                  <c15:sqref>'Control Avances'!$H$24</c15:sqref>
                  <c15:invertIfNegative val="0"/>
                  <c15:bubble3D val="0"/>
                </c15:categoryFilterException>
                <c15:categoryFilterException>
                  <c15:sqref>'Control Avances'!$H$25</c15:sqref>
                  <c15:invertIfNegative val="0"/>
                  <c15:bubble3D val="0"/>
                </c15:categoryFilterException>
                <c15:categoryFilterException>
                  <c15:sqref>'Control Avances'!$H$26</c15:sqref>
                  <c15:invertIfNegative val="0"/>
                  <c15:bubble3D val="0"/>
                </c15:categoryFilterException>
                <c15:categoryFilterException>
                  <c15:sqref>'Control Avances'!$H$27</c15:sqref>
                  <c15:invertIfNegative val="0"/>
                  <c15:bubble3D val="0"/>
                </c15:categoryFilterException>
                <c15:categoryFilterException>
                  <c15:sqref>'Control Avances'!$H$28</c15:sqref>
                  <c15:invertIfNegative val="0"/>
                  <c15:bubble3D val="0"/>
                </c15:categoryFilterException>
                <c15:categoryFilterException>
                  <c15:sqref>'Control Avances'!$H$29</c15:sqref>
                  <c15:invertIfNegative val="0"/>
                  <c15:bubble3D val="0"/>
                </c15:categoryFilterException>
                <c15:categoryFilterException>
                  <c15:sqref>'Control Avances'!$H$11</c15:sqref>
                  <c15:invertIfNegative val="0"/>
                  <c15:bubble3D val="0"/>
                </c15:categoryFilterException>
                <c15:categoryFilterException>
                  <c15:sqref>'Control Avances'!$H$12</c15:sqref>
                  <c15:invertIfNegative val="0"/>
                  <c15:bubble3D val="0"/>
                </c15:categoryFilterException>
                <c15:categoryFilterException>
                  <c15:sqref>'Control Avances'!$H$13</c15:sqref>
                  <c15:invertIfNegative val="0"/>
                  <c15:bubble3D val="0"/>
                </c15:categoryFilterException>
                <c15:categoryFilterException>
                  <c15:sqref>'Control Avances'!$H$14</c15:sqref>
                  <c15:invertIfNegative val="0"/>
                  <c15:bubble3D val="0"/>
                </c15:categoryFilterException>
                <c15:categoryFilterException>
                  <c15:sqref>'Control Avances'!$H$15</c15:sqref>
                  <c15:invertIfNegative val="0"/>
                  <c15:bubble3D val="0"/>
                </c15:categoryFilterException>
                <c15:categoryFilterException>
                  <c15:sqref>'Control Avances'!$H$16</c15:sqref>
                  <c15:invertIfNegative val="0"/>
                  <c15:bubble3D val="0"/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2-5CF0-49DE-8A7E-E8F9A1F75A62}"/>
            </c:ext>
          </c:extLst>
        </c:ser>
        <c:ser>
          <c:idx val="3"/>
          <c:order val="3"/>
          <c:tx>
            <c:strRef>
              <c:f>'Control Avances'!$K$3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Avances'!$D$23:$D$29</c:f>
              <c:strCache>
                <c:ptCount val="7"/>
                <c:pt idx="0">
                  <c:v>3  INSTALACIÓN DE EQUIPOS</c:v>
                </c:pt>
                <c:pt idx="1">
                  <c:v>Aires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SCI FM-200</c:v>
                </c:pt>
                <c:pt idx="6">
                  <c:v>Control de acceso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Avances'!$K$4:$K$36</c15:sqref>
                  </c15:fullRef>
                </c:ext>
              </c:extLst>
              <c:f>'Control Avances'!$K$23:$K$29</c:f>
              <c:numCache>
                <c:formatCode>General</c:formatCode>
                <c:ptCount val="7"/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'Control Avances'!$K$23</c15:sqref>
                  <c15:invertIfNegative val="0"/>
                  <c15:bubble3D val="0"/>
                </c15:categoryFilterException>
                <c15:categoryFilterException>
                  <c15:sqref>'Control Avances'!$K$24</c15:sqref>
                  <c15:invertIfNegative val="0"/>
                  <c15:bubble3D val="0"/>
                </c15:categoryFilterException>
                <c15:categoryFilterException>
                  <c15:sqref>'Control Avances'!$K$25</c15:sqref>
                  <c15:invertIfNegative val="0"/>
                  <c15:bubble3D val="0"/>
                </c15:categoryFilterException>
                <c15:categoryFilterException>
                  <c15:sqref>'Control Avances'!$K$26</c15:sqref>
                  <c15:invertIfNegative val="0"/>
                  <c15:bubble3D val="0"/>
                </c15:categoryFilterException>
                <c15:categoryFilterException>
                  <c15:sqref>'Control Avances'!$K$27</c15:sqref>
                  <c15:invertIfNegative val="0"/>
                  <c15:bubble3D val="0"/>
                </c15:categoryFilterException>
                <c15:categoryFilterException>
                  <c15:sqref>'Control Avances'!$K$28</c15:sqref>
                  <c15:invertIfNegative val="0"/>
                  <c15:bubble3D val="0"/>
                </c15:categoryFilterException>
                <c15:categoryFilterException>
                  <c15:sqref>'Control Avances'!$K$29</c15:sqref>
                  <c15:invertIfNegative val="0"/>
                  <c15:bubble3D val="0"/>
                </c15:categoryFilterException>
                <c15:categoryFilterException>
                  <c15:sqref>'Control Avances'!$K$11</c15:sqref>
                  <c15:invertIfNegative val="0"/>
                  <c15:bubble3D val="0"/>
                </c15:categoryFilterException>
                <c15:categoryFilterException>
                  <c15:sqref>'Control Avances'!$K$12</c15:sqref>
                  <c15:invertIfNegative val="0"/>
                  <c15:bubble3D val="0"/>
                </c15:categoryFilterException>
                <c15:categoryFilterException>
                  <c15:sqref>'Control Avances'!$K$13</c15:sqref>
                  <c15:invertIfNegative val="0"/>
                  <c15:bubble3D val="0"/>
                </c15:categoryFilterException>
                <c15:categoryFilterException>
                  <c15:sqref>'Control Avances'!$K$14</c15:sqref>
                  <c15:invertIfNegative val="0"/>
                  <c15:bubble3D val="0"/>
                </c15:categoryFilterException>
                <c15:categoryFilterException>
                  <c15:sqref>'Control Avances'!$K$15</c15:sqref>
                  <c15:invertIfNegative val="0"/>
                  <c15:bubble3D val="0"/>
                </c15:categoryFilterException>
                <c15:categoryFilterException>
                  <c15:sqref>'Control Avances'!$K$16</c15:sqref>
                  <c15:invertIfNegative val="0"/>
                  <c15:bubble3D val="0"/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3-5CF0-49DE-8A7E-E8F9A1F75A62}"/>
            </c:ext>
          </c:extLst>
        </c:ser>
        <c:ser>
          <c:idx val="4"/>
          <c:order val="4"/>
          <c:tx>
            <c:strRef>
              <c:f>'Control Avances'!$N$3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F79646"/>
            </a:solidFill>
            <a:ln w="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F0-49DE-8A7E-E8F9A1F75A6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7E44AED-506A-4CF3-A3B9-BC89674F6A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CF0-49DE-8A7E-E8F9A1F75A6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03CF8B7-F741-4432-9C5E-A809B039B3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CF0-49DE-8A7E-E8F9A1F75A6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8344569-82B5-49C0-B0C8-3E13C6E2E9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5CF0-49DE-8A7E-E8F9A1F75A6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CF0-49DE-8A7E-E8F9A1F75A62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F2D72A32-AD4D-43FA-8484-AE99F5285C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CF0-49DE-8A7E-E8F9A1F75A62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98743C85-F58D-41EC-B587-A82615B0417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CF0-49DE-8A7E-E8F9A1F75A62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Avances'!$D$23:$D$29</c:f>
              <c:strCache>
                <c:ptCount val="7"/>
                <c:pt idx="0">
                  <c:v>3  INSTALACIÓN DE EQUIPOS</c:v>
                </c:pt>
                <c:pt idx="1">
                  <c:v>Aires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SCI FM-200</c:v>
                </c:pt>
                <c:pt idx="6">
                  <c:v>Control de acceso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Avances'!$N$4:$N$36</c15:sqref>
                  </c15:fullRef>
                </c:ext>
              </c:extLst>
              <c:f>'Control Avances'!$N$23:$N$29</c:f>
              <c:numCache>
                <c:formatCode>General</c:formatCode>
                <c:ptCount val="7"/>
                <c:pt idx="1">
                  <c:v>49</c:v>
                </c:pt>
                <c:pt idx="2">
                  <c:v>69</c:v>
                </c:pt>
                <c:pt idx="3">
                  <c:v>13</c:v>
                </c:pt>
                <c:pt idx="5">
                  <c:v>23</c:v>
                </c:pt>
                <c:pt idx="6">
                  <c:v>37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Avances'!$O$4:$O$34</c15:f>
                <c15:dlblRangeCache>
                  <c:ptCount val="31"/>
                  <c:pt idx="12">
                    <c:v>100%</c:v>
                  </c:pt>
                  <c:pt idx="13">
                    <c:v>100%</c:v>
                  </c:pt>
                  <c:pt idx="14">
                    <c:v>100%</c:v>
                  </c:pt>
                  <c:pt idx="15">
                    <c:v>100%</c:v>
                  </c:pt>
                  <c:pt idx="16">
                    <c:v>100%</c:v>
                  </c:pt>
                  <c:pt idx="17">
                    <c:v>100%</c:v>
                  </c:pt>
                  <c:pt idx="20">
                    <c:v>100%</c:v>
                  </c:pt>
                  <c:pt idx="21">
                    <c:v>97%</c:v>
                  </c:pt>
                  <c:pt idx="22">
                    <c:v>100%</c:v>
                  </c:pt>
                  <c:pt idx="24">
                    <c:v>38%</c:v>
                  </c:pt>
                  <c:pt idx="25">
                    <c:v>75%</c:v>
                  </c:pt>
                </c15:dlblRangeCache>
              </c15:datalabelsRange>
            </c:ext>
            <c:ext xmlns:c15="http://schemas.microsoft.com/office/drawing/2012/chart" uri="{02D57815-91ED-43cb-92C2-25804820EDAC}">
              <c15:categoryFilterExceptions>
                <c15:categoryFilterException>
                  <c15:sqref>'Control Avances'!$N$24</c15:sqref>
                  <c15:invertIfNegative val="0"/>
                  <c15:bubble3D val="0"/>
                </c15:categoryFilterException>
                <c15:categoryFilterException>
                  <c15:sqref>'Control Avances'!$N$25</c15:sqref>
                  <c15:invertIfNegative val="0"/>
                  <c15:bubble3D val="0"/>
                </c15:categoryFilterException>
                <c15:categoryFilterException>
                  <c15:sqref>'Control Avances'!$N$28</c15:sqref>
                  <c15:invertIfNegative val="0"/>
                  <c15:bubble3D val="0"/>
                </c15:categoryFilterException>
                <c15:categoryFilterException>
                  <c15:sqref>'Control Avances'!$N$29</c15:sqref>
                  <c15:invertIfNegative val="0"/>
                  <c15:bubble3D val="0"/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B-5CF0-49DE-8A7E-E8F9A1F75A62}"/>
            </c:ext>
          </c:extLst>
        </c:ser>
        <c:ser>
          <c:idx val="5"/>
          <c:order val="5"/>
          <c:tx>
            <c:strRef>
              <c:f>'Control Avances'!$Q$3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83CAFF"/>
            </a:solidFill>
            <a:ln w="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CF0-49DE-8A7E-E8F9A1F75A6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F61CB50-4074-4EF5-A859-D7CB72E354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CF0-49DE-8A7E-E8F9A1F75A6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CF0-49DE-8A7E-E8F9A1F75A6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906DACFC-9B54-4B40-BC6E-C91AB8FC06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CF0-49DE-8A7E-E8F9A1F75A6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CF0-49DE-8A7E-E8F9A1F75A6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CF0-49DE-8A7E-E8F9A1F75A6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CF0-49DE-8A7E-E8F9A1F75A62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Avances'!$D$23:$D$29</c:f>
              <c:strCache>
                <c:ptCount val="7"/>
                <c:pt idx="0">
                  <c:v>3  INSTALACIÓN DE EQUIPOS</c:v>
                </c:pt>
                <c:pt idx="1">
                  <c:v>Aires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SCI FM-200</c:v>
                </c:pt>
                <c:pt idx="6">
                  <c:v>Control de acceso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Avances'!$Q$4:$Q$36</c15:sqref>
                  </c15:fullRef>
                </c:ext>
              </c:extLst>
              <c:f>'Control Avances'!$Q$23:$Q$29</c:f>
              <c:numCache>
                <c:formatCode>General</c:formatCode>
                <c:ptCount val="7"/>
                <c:pt idx="1">
                  <c:v>30</c:v>
                </c:pt>
                <c:pt idx="3">
                  <c:v>64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Avances'!$R$4:$R$34</c15:f>
                <c15:dlblRangeCache>
                  <c:ptCount val="31"/>
                  <c:pt idx="12">
                    <c:v>100%</c:v>
                  </c:pt>
                  <c:pt idx="13">
                    <c:v>100%</c:v>
                  </c:pt>
                  <c:pt idx="14">
                    <c:v>100%</c:v>
                  </c:pt>
                  <c:pt idx="15">
                    <c:v>100%</c:v>
                  </c:pt>
                  <c:pt idx="16">
                    <c:v>95%</c:v>
                  </c:pt>
                  <c:pt idx="17">
                    <c:v>0%</c:v>
                  </c:pt>
                  <c:pt idx="20">
                    <c:v>100%</c:v>
                  </c:pt>
                  <c:pt idx="22">
                    <c:v>0%</c:v>
                  </c:pt>
                  <c:pt idx="28">
                    <c:v>14%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5CF0-49DE-8A7E-E8F9A1F75A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27208497"/>
        <c:axId val="32047204"/>
      </c:barChart>
      <c:catAx>
        <c:axId val="27208497"/>
        <c:scaling>
          <c:orientation val="maxMin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noFill/>
              <a:round/>
            </a:ln>
          </c:spPr>
        </c:min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1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32047204"/>
        <c:crosses val="autoZero"/>
        <c:auto val="1"/>
        <c:lblAlgn val="ctr"/>
        <c:lblOffset val="100"/>
        <c:noMultiLvlLbl val="0"/>
      </c:catAx>
      <c:valAx>
        <c:axId val="32047204"/>
        <c:scaling>
          <c:orientation val="minMax"/>
          <c:max val="44900"/>
          <c:min val="44774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solidFill>
                <a:srgbClr val="B7B7B7"/>
              </a:solidFill>
              <a:round/>
            </a:ln>
          </c:spPr>
        </c:minorGridlines>
        <c:numFmt formatCode="d/m" sourceLinked="0"/>
        <c:majorTickMark val="out"/>
        <c:minorTickMark val="none"/>
        <c:tickLblPos val="nextTo"/>
        <c:spPr>
          <a:ln>
            <a:solidFill>
              <a:schemeClr val="bg2">
                <a:lumMod val="75000"/>
              </a:schemeClr>
            </a:solidFill>
          </a:ln>
        </c:spPr>
        <c:txPr>
          <a:bodyPr rot="-2400000"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7208497"/>
        <c:crossesAt val="1"/>
        <c:crossBetween val="between"/>
        <c:majorUnit val="4"/>
        <c:minorUnit val="1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  <a:round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82901925858546"/>
          <c:y val="0.18057261144399819"/>
          <c:w val="0.77885952712100104"/>
          <c:h val="0.736197530864197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'Control Avances'!$E$3</c:f>
              <c:strCache>
                <c:ptCount val="1"/>
                <c:pt idx="0">
                  <c:v>Inicio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delete val="1"/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Avances'!$D$31:$D$33</c:f>
              <c:strCache>
                <c:ptCount val="3"/>
                <c:pt idx="0">
                  <c:v>4  ARRANQUE Y PUESTAS EN MARCHA</c:v>
                </c:pt>
                <c:pt idx="1">
                  <c:v>Aires Westric 5Ton</c:v>
                </c:pt>
                <c:pt idx="2">
                  <c:v>UPS 40 KVA Eaton 93E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Avances'!$E$4:$E$36</c15:sqref>
                  </c15:fullRef>
                </c:ext>
              </c:extLst>
              <c:f>'Control Avances'!$E$31:$E$33</c:f>
              <c:numCache>
                <c:formatCode>dd\-mmm</c:formatCode>
                <c:ptCount val="3"/>
                <c:pt idx="1">
                  <c:v>44774</c:v>
                </c:pt>
                <c:pt idx="2">
                  <c:v>44774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3C-471D-8A2D-8101069AFCAA}"/>
            </c:ext>
          </c:extLst>
        </c:ser>
        <c:ser>
          <c:idx val="1"/>
          <c:order val="1"/>
          <c:tx>
            <c:strRef>
              <c:f>'Control Avances'!$F$3</c:f>
              <c:strCache>
                <c:ptCount val="1"/>
                <c:pt idx="0">
                  <c:v>Duración</c:v>
                </c:pt>
              </c:strCache>
            </c:strRef>
          </c:tx>
          <c:spPr>
            <a:noFill/>
            <a:ln w="0">
              <a:noFill/>
            </a:ln>
          </c:spPr>
          <c:invertIfNegative val="0"/>
          <c:dLbls>
            <c:delete val="1"/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Avances'!$D$31:$D$33</c:f>
              <c:strCache>
                <c:ptCount val="3"/>
                <c:pt idx="0">
                  <c:v>4  ARRANQUE Y PUESTAS EN MARCHA</c:v>
                </c:pt>
                <c:pt idx="1">
                  <c:v>Aires Westric 5Ton</c:v>
                </c:pt>
                <c:pt idx="2">
                  <c:v>UPS 40 KVA Eaton 93E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Avances'!$F$4:$F$36</c15:sqref>
                  </c15:fullRef>
                </c:ext>
              </c:extLst>
              <c:f>'Control Avances'!$F$31:$F$33</c:f>
              <c:numCache>
                <c:formatCode>General</c:formatCode>
                <c:ptCount val="3"/>
                <c:pt idx="1">
                  <c:v>107</c:v>
                </c:pt>
                <c:pt idx="2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3C-471D-8A2D-8101069AFCAA}"/>
            </c:ext>
          </c:extLst>
        </c:ser>
        <c:ser>
          <c:idx val="2"/>
          <c:order val="2"/>
          <c:tx>
            <c:strRef>
              <c:f>'Control Avances'!$H$3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558ED5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Avances'!$D$31:$D$33</c:f>
              <c:strCache>
                <c:ptCount val="3"/>
                <c:pt idx="0">
                  <c:v>4  ARRANQUE Y PUESTAS EN MARCHA</c:v>
                </c:pt>
                <c:pt idx="1">
                  <c:v>Aires Westric 5Ton</c:v>
                </c:pt>
                <c:pt idx="2">
                  <c:v>UPS 40 KVA Eaton 93E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Avances'!$H$4:$H$36</c15:sqref>
                  </c15:fullRef>
                </c:ext>
              </c:extLst>
              <c:f>'Control Avances'!$H$31:$H$33</c:f>
              <c:numCache>
                <c:formatCode>General</c:formatCode>
                <c:ptCount val="3"/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'Control Avances'!$H$31</c15:sqref>
                  <c15:spPr xmlns:c15="http://schemas.microsoft.com/office/drawing/2012/chart">
                    <a:solidFill>
                      <a:srgbClr val="E46C0A"/>
                    </a:solidFill>
                    <a:ln w="0">
                      <a:noFill/>
                    </a:ln>
                  </c15:spPr>
                  <c15:invertIfNegative val="0"/>
                  <c15:bubble3D val="0"/>
                </c15:categoryFilterException>
                <c15:categoryFilterException>
                  <c15:sqref>'Control Avances'!$H$32</c15:sqref>
                  <c15:invertIfNegative val="0"/>
                  <c15:bubble3D val="0"/>
                </c15:categoryFilterException>
                <c15:categoryFilterException>
                  <c15:sqref>'Control Avances'!$H$33</c15:sqref>
                  <c15:invertIfNegative val="0"/>
                  <c15:bubble3D val="0"/>
                </c15:categoryFilterException>
                <c15:categoryFilterException>
                  <c15:sqref>'Control Avances'!$H$7</c15:sqref>
                  <c15:invertIfNegative val="0"/>
                  <c15:bubble3D val="0"/>
                </c15:categoryFilterException>
                <c15:categoryFilterException>
                  <c15:sqref>'Control Avances'!$H$8</c15:sqref>
                  <c15:invertIfNegative val="0"/>
                  <c15:bubble3D val="0"/>
                </c15:categoryFilterException>
                <c15:categoryFilterException>
                  <c15:sqref>'Control Avances'!$H$9</c15:sqref>
                  <c15:invertIfNegative val="0"/>
                  <c15:bubble3D val="0"/>
                </c15:categoryFilterException>
                <c15:categoryFilterException>
                  <c15:sqref>'Control Avances'!$H$10</c15:sqref>
                  <c15:invertIfNegative val="0"/>
                  <c15:bubble3D val="0"/>
                </c15:categoryFilterException>
                <c15:categoryFilterException>
                  <c15:sqref>'Control Avances'!$H$11</c15:sqref>
                  <c15:invertIfNegative val="0"/>
                  <c15:bubble3D val="0"/>
                </c15:categoryFilterException>
                <c15:categoryFilterException>
                  <c15:sqref>'Control Avances'!$H$12</c15:sqref>
                  <c15:invertIfNegative val="0"/>
                  <c15:bubble3D val="0"/>
                </c15:categoryFilterException>
                <c15:categoryFilterException>
                  <c15:sqref>'Control Avances'!$H$13</c15:sqref>
                  <c15:invertIfNegative val="0"/>
                  <c15:bubble3D val="0"/>
                </c15:categoryFilterException>
                <c15:categoryFilterException>
                  <c15:sqref>'Control Avances'!$H$14</c15:sqref>
                  <c15:invertIfNegative val="0"/>
                  <c15:bubble3D val="0"/>
                </c15:categoryFilterException>
                <c15:categoryFilterException>
                  <c15:sqref>'Control Avances'!$H$15</c15:sqref>
                  <c15:invertIfNegative val="0"/>
                  <c15:bubble3D val="0"/>
                </c15:categoryFilterException>
                <c15:categoryFilterException>
                  <c15:sqref>'Control Avances'!$H$16</c15:sqref>
                  <c15:invertIfNegative val="0"/>
                  <c15:bubble3D val="0"/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2-223C-471D-8A2D-8101069AFCAA}"/>
            </c:ext>
          </c:extLst>
        </c:ser>
        <c:ser>
          <c:idx val="3"/>
          <c:order val="3"/>
          <c:tx>
            <c:strRef>
              <c:f>'Control Avances'!$K$3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Avances'!$D$31:$D$33</c:f>
              <c:strCache>
                <c:ptCount val="3"/>
                <c:pt idx="0">
                  <c:v>4  ARRANQUE Y PUESTAS EN MARCHA</c:v>
                </c:pt>
                <c:pt idx="1">
                  <c:v>Aires Westric 5Ton</c:v>
                </c:pt>
                <c:pt idx="2">
                  <c:v>UPS 40 KVA Eaton 93E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Avances'!$K$4:$K$36</c15:sqref>
                  </c15:fullRef>
                </c:ext>
              </c:extLst>
              <c:f>'Control Avances'!$K$31:$K$33</c:f>
              <c:numCache>
                <c:formatCode>General</c:formatCode>
                <c:ptCount val="3"/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'Control Avances'!$K$31</c15:sqref>
                  <c15:invertIfNegative val="0"/>
                  <c15:bubble3D val="0"/>
                </c15:categoryFilterException>
                <c15:categoryFilterException>
                  <c15:sqref>'Control Avances'!$K$32</c15:sqref>
                  <c15:invertIfNegative val="0"/>
                  <c15:bubble3D val="0"/>
                </c15:categoryFilterException>
                <c15:categoryFilterException>
                  <c15:sqref>'Control Avances'!$K$33</c15:sqref>
                  <c15:invertIfNegative val="0"/>
                  <c15:bubble3D val="0"/>
                </c15:categoryFilterException>
                <c15:categoryFilterException>
                  <c15:sqref>'Control Avances'!$K$7</c15:sqref>
                  <c15:invertIfNegative val="0"/>
                  <c15:bubble3D val="0"/>
                </c15:categoryFilterException>
                <c15:categoryFilterException>
                  <c15:sqref>'Control Avances'!$K$8</c15:sqref>
                  <c15:invertIfNegative val="0"/>
                  <c15:bubble3D val="0"/>
                </c15:categoryFilterException>
                <c15:categoryFilterException>
                  <c15:sqref>'Control Avances'!$K$9</c15:sqref>
                  <c15:invertIfNegative val="0"/>
                  <c15:bubble3D val="0"/>
                </c15:categoryFilterException>
                <c15:categoryFilterException>
                  <c15:sqref>'Control Avances'!$K$10</c15:sqref>
                  <c15:invertIfNegative val="0"/>
                  <c15:bubble3D val="0"/>
                </c15:categoryFilterException>
                <c15:categoryFilterException>
                  <c15:sqref>'Control Avances'!$K$11</c15:sqref>
                  <c15:invertIfNegative val="0"/>
                  <c15:bubble3D val="0"/>
                </c15:categoryFilterException>
                <c15:categoryFilterException>
                  <c15:sqref>'Control Avances'!$K$12</c15:sqref>
                  <c15:invertIfNegative val="0"/>
                  <c15:bubble3D val="0"/>
                </c15:categoryFilterException>
                <c15:categoryFilterException>
                  <c15:sqref>'Control Avances'!$K$13</c15:sqref>
                  <c15:invertIfNegative val="0"/>
                  <c15:bubble3D val="0"/>
                </c15:categoryFilterException>
                <c15:categoryFilterException>
                  <c15:sqref>'Control Avances'!$K$14</c15:sqref>
                  <c15:invertIfNegative val="0"/>
                  <c15:bubble3D val="0"/>
                </c15:categoryFilterException>
                <c15:categoryFilterException>
                  <c15:sqref>'Control Avances'!$K$15</c15:sqref>
                  <c15:invertIfNegative val="0"/>
                  <c15:bubble3D val="0"/>
                </c15:categoryFilterException>
                <c15:categoryFilterException>
                  <c15:sqref>'Control Avances'!$K$16</c15:sqref>
                  <c15:invertIfNegative val="0"/>
                  <c15:bubble3D val="0"/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3-223C-471D-8A2D-8101069AFCAA}"/>
            </c:ext>
          </c:extLst>
        </c:ser>
        <c:ser>
          <c:idx val="4"/>
          <c:order val="4"/>
          <c:tx>
            <c:strRef>
              <c:f>'Control Avances'!$N$3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F79646"/>
            </a:solidFill>
            <a:ln w="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3C-471D-8A2D-8101069AFC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3C-471D-8A2D-8101069AFC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3C-471D-8A2D-8101069AFCA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Avances'!$D$31:$D$33</c:f>
              <c:strCache>
                <c:ptCount val="3"/>
                <c:pt idx="0">
                  <c:v>4  ARRANQUE Y PUESTAS EN MARCHA</c:v>
                </c:pt>
                <c:pt idx="1">
                  <c:v>Aires Westric 5Ton</c:v>
                </c:pt>
                <c:pt idx="2">
                  <c:v>UPS 40 KVA Eaton 93E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Avances'!$N$4:$N$36</c15:sqref>
                  </c15:fullRef>
                </c:ext>
              </c:extLst>
              <c:f>'Control Avances'!$N$31:$N$33</c:f>
              <c:numCache>
                <c:formatCode>General</c:formatCode>
                <c:ptCount val="3"/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Avances'!$O$4:$O$34</c15:f>
                <c15:dlblRangeCache>
                  <c:ptCount val="31"/>
                  <c:pt idx="12">
                    <c:v>100%</c:v>
                  </c:pt>
                  <c:pt idx="13">
                    <c:v>100%</c:v>
                  </c:pt>
                  <c:pt idx="14">
                    <c:v>100%</c:v>
                  </c:pt>
                  <c:pt idx="15">
                    <c:v>100%</c:v>
                  </c:pt>
                  <c:pt idx="16">
                    <c:v>100%</c:v>
                  </c:pt>
                  <c:pt idx="17">
                    <c:v>100%</c:v>
                  </c:pt>
                  <c:pt idx="20">
                    <c:v>100%</c:v>
                  </c:pt>
                  <c:pt idx="21">
                    <c:v>97%</c:v>
                  </c:pt>
                  <c:pt idx="22">
                    <c:v>100%</c:v>
                  </c:pt>
                  <c:pt idx="24">
                    <c:v>38%</c:v>
                  </c:pt>
                  <c:pt idx="25">
                    <c:v>75%</c:v>
                  </c:pt>
                </c15:dlblRangeCache>
              </c15:datalabelsRange>
            </c:ext>
            <c:ext xmlns:c15="http://schemas.microsoft.com/office/drawing/2012/chart" uri="{02D57815-91ED-43cb-92C2-25804820EDAC}">
              <c15:categoryFilterExceptions>
                <c15:categoryFilterException>
                  <c15:sqref>'Control Avances'!$N$32</c15:sqref>
                  <c15:invertIfNegative val="0"/>
                  <c15:bubble3D val="0"/>
                </c15:categoryFilterException>
                <c15:categoryFilterException>
                  <c15:sqref>'Control Avances'!$N$33</c15:sqref>
                  <c15:invertIfNegative val="0"/>
                  <c15:bubble3D val="0"/>
                </c15:categoryFilterException>
                <c15:categoryFilterException>
                  <c15:sqref>'Control Avances'!$N$9</c15:sqref>
                  <c15:invertIfNegative val="0"/>
                  <c15:bubble3D val="0"/>
                </c15:categoryFilterException>
                <c15:categoryFilterException>
                  <c15:sqref>'Control Avances'!$N$10</c15:sqref>
                  <c15:invertIfNegative val="0"/>
                  <c15:bubble3D val="0"/>
                </c15:categoryFilterException>
                <c15:categoryFilterException>
                  <c15:sqref>'Control Avances'!$N$23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F-B236-40D7-80F5-2675B5C0608E}"/>
                      </c:ext>
                    </c:extLst>
                  </c15:dLbl>
                </c15:categoryFilterException>
                <c15:categoryFilterException>
                  <c15:sqref>'Control Avances'!$N$27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0-B236-40D7-80F5-2675B5C0608E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7-223C-471D-8A2D-8101069AFCAA}"/>
            </c:ext>
          </c:extLst>
        </c:ser>
        <c:ser>
          <c:idx val="5"/>
          <c:order val="5"/>
          <c:tx>
            <c:strRef>
              <c:f>'Control Avances'!$Q$3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83CAFF"/>
            </a:solidFill>
            <a:ln w="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3C-471D-8A2D-8101069AFCA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99F3E06-4692-407B-A50F-CE19E28838A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223C-471D-8A2D-8101069AFC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23C-471D-8A2D-8101069AFCA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'Control Avances'!$D$4:$D$36</c15:sqref>
                  </c15:fullRef>
                </c:ext>
              </c:extLst>
              <c:f>'Control Avances'!$D$31:$D$33</c:f>
              <c:strCache>
                <c:ptCount val="3"/>
                <c:pt idx="0">
                  <c:v>4  ARRANQUE Y PUESTAS EN MARCHA</c:v>
                </c:pt>
                <c:pt idx="1">
                  <c:v>Aires Westric 5Ton</c:v>
                </c:pt>
                <c:pt idx="2">
                  <c:v>UPS 40 KVA Eaton 93E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'Control Avances'!$Q$4:$Q$36</c15:sqref>
                  </c15:fullRef>
                </c:ext>
              </c:extLst>
              <c:f>'Control Avances'!$Q$31:$Q$33</c:f>
              <c:numCache>
                <c:formatCode>General</c:formatCode>
                <c:ptCount val="3"/>
                <c:pt idx="1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Avances'!$R$4:$R$34</c15:f>
                <c15:dlblRangeCache>
                  <c:ptCount val="31"/>
                  <c:pt idx="12">
                    <c:v>100%</c:v>
                  </c:pt>
                  <c:pt idx="13">
                    <c:v>100%</c:v>
                  </c:pt>
                  <c:pt idx="14">
                    <c:v>100%</c:v>
                  </c:pt>
                  <c:pt idx="15">
                    <c:v>100%</c:v>
                  </c:pt>
                  <c:pt idx="16">
                    <c:v>95%</c:v>
                  </c:pt>
                  <c:pt idx="17">
                    <c:v>0%</c:v>
                  </c:pt>
                  <c:pt idx="20">
                    <c:v>100%</c:v>
                  </c:pt>
                  <c:pt idx="22">
                    <c:v>0%</c:v>
                  </c:pt>
                  <c:pt idx="28">
                    <c:v>14%</c:v>
                  </c:pt>
                </c15:dlblRangeCache>
              </c15:datalabelsRange>
            </c:ext>
            <c:ext xmlns:c15="http://schemas.microsoft.com/office/drawing/2012/chart" uri="{02D57815-91ED-43cb-92C2-25804820EDAC}">
              <c15:categoryFilterExceptions>
                <c15:categoryFilterException>
                  <c15:sqref>'Control Avances'!$Q$23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1-B236-40D7-80F5-2675B5C0608E}"/>
                      </c:ext>
                    </c:extLst>
                  </c15:dLbl>
                </c15:categoryFilterException>
                <c15:categoryFilterException>
                  <c15:sqref>'Control Avances'!$Q$25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2-B236-40D7-80F5-2675B5C0608E}"/>
                      </c:ext>
                    </c:extLst>
                  </c15:dLbl>
                </c15:categoryFilterException>
                <c15:categoryFilterException>
                  <c15:sqref>'Control Avances'!$Q$27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3-B236-40D7-80F5-2675B5C0608E}"/>
                      </c:ext>
                    </c:extLst>
                  </c15:dLbl>
                </c15:categoryFilterException>
                <c15:categoryFilterException>
                  <c15:sqref>'Control Avances'!$Q$28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4-B236-40D7-80F5-2675B5C0608E}"/>
                      </c:ext>
                    </c:extLst>
                  </c15:dLbl>
                </c15:categoryFilterException>
                <c15:categoryFilterException>
                  <c15:sqref>'Control Avances'!$Q$29</c15:sqref>
                  <c15:dLbl>
                    <c:idx val="-1"/>
                    <c:tx>
                      <c:rich>
                        <a:bodyPr/>
                        <a:lstStyle/>
                        <a:p>
                          <a:endParaRPr lang="en-US"/>
                        </a:p>
                      </c:rich>
                    </c:tx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5-B236-40D7-80F5-2675B5C0608E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B-223C-471D-8A2D-8101069AFCA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27208497"/>
        <c:axId val="32047204"/>
      </c:barChart>
      <c:catAx>
        <c:axId val="27208497"/>
        <c:scaling>
          <c:orientation val="maxMin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noFill/>
              <a:round/>
            </a:ln>
          </c:spPr>
        </c:min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1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32047204"/>
        <c:crosses val="autoZero"/>
        <c:auto val="1"/>
        <c:lblAlgn val="ctr"/>
        <c:lblOffset val="100"/>
        <c:noMultiLvlLbl val="0"/>
      </c:catAx>
      <c:valAx>
        <c:axId val="32047204"/>
        <c:scaling>
          <c:orientation val="minMax"/>
          <c:max val="44900"/>
          <c:min val="44774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solidFill>
                <a:srgbClr val="B7B7B7"/>
              </a:solidFill>
              <a:round/>
            </a:ln>
          </c:spPr>
        </c:minorGridlines>
        <c:numFmt formatCode="d/m" sourceLinked="0"/>
        <c:majorTickMark val="out"/>
        <c:minorTickMark val="none"/>
        <c:tickLblPos val="nextTo"/>
        <c:spPr>
          <a:ln>
            <a:solidFill>
              <a:schemeClr val="bg2">
                <a:lumMod val="75000"/>
              </a:schemeClr>
            </a:solidFill>
          </a:ln>
        </c:spPr>
        <c:txPr>
          <a:bodyPr rot="-2400000"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7208497"/>
        <c:crossesAt val="1"/>
        <c:crossBetween val="between"/>
        <c:majorUnit val="4"/>
        <c:minorUnit val="1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  <a:round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82901925858546"/>
          <c:y val="0.18057261144399819"/>
          <c:w val="0.77885952712100104"/>
          <c:h val="0.736197530864197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'Control Avances'!$E$3</c:f>
              <c:strCache>
                <c:ptCount val="1"/>
                <c:pt idx="0">
                  <c:v>Inicio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delete val="1"/>
          </c:dLbls>
          <c:cat>
            <c:strRef>
              <c:f>'Control Avances'!$D$4:$D$36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1">
                  <c:v>2  CONSTRUCCIÓN DE SALA</c:v>
                </c:pt>
                <c:pt idx="12">
                  <c:v>Desocupar sala / Rebocar y pintar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 y Bandejas</c:v>
                </c:pt>
                <c:pt idx="17">
                  <c:v>Instalación de Puerta Metálica</c:v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'Control Avances'!$E$4:$E$36</c:f>
              <c:numCache>
                <c:formatCode>dd\-mmm</c:formatCode>
                <c:ptCount val="33"/>
                <c:pt idx="1">
                  <c:v>44774</c:v>
                </c:pt>
                <c:pt idx="2">
                  <c:v>44774</c:v>
                </c:pt>
                <c:pt idx="3">
                  <c:v>44774</c:v>
                </c:pt>
                <c:pt idx="4">
                  <c:v>44774</c:v>
                </c:pt>
                <c:pt idx="5">
                  <c:v>44774</c:v>
                </c:pt>
                <c:pt idx="6">
                  <c:v>44774</c:v>
                </c:pt>
                <c:pt idx="7">
                  <c:v>44774</c:v>
                </c:pt>
                <c:pt idx="8">
                  <c:v>44774</c:v>
                </c:pt>
                <c:pt idx="9">
                  <c:v>44774</c:v>
                </c:pt>
                <c:pt idx="12">
                  <c:v>44774</c:v>
                </c:pt>
                <c:pt idx="13">
                  <c:v>44774</c:v>
                </c:pt>
                <c:pt idx="14">
                  <c:v>44774</c:v>
                </c:pt>
                <c:pt idx="15">
                  <c:v>44774</c:v>
                </c:pt>
                <c:pt idx="16">
                  <c:v>44774</c:v>
                </c:pt>
                <c:pt idx="17">
                  <c:v>44774</c:v>
                </c:pt>
                <c:pt idx="20">
                  <c:v>44774</c:v>
                </c:pt>
                <c:pt idx="21">
                  <c:v>44774</c:v>
                </c:pt>
                <c:pt idx="22">
                  <c:v>44774</c:v>
                </c:pt>
                <c:pt idx="23">
                  <c:v>44774</c:v>
                </c:pt>
                <c:pt idx="24">
                  <c:v>44774</c:v>
                </c:pt>
                <c:pt idx="25">
                  <c:v>44774</c:v>
                </c:pt>
                <c:pt idx="28">
                  <c:v>44774</c:v>
                </c:pt>
                <c:pt idx="29">
                  <c:v>44774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3-4550-96BB-18F36E531B95}"/>
            </c:ext>
          </c:extLst>
        </c:ser>
        <c:ser>
          <c:idx val="1"/>
          <c:order val="1"/>
          <c:tx>
            <c:strRef>
              <c:f>'Control Avances'!$F$3</c:f>
              <c:strCache>
                <c:ptCount val="1"/>
                <c:pt idx="0">
                  <c:v>Duración</c:v>
                </c:pt>
              </c:strCache>
            </c:strRef>
          </c:tx>
          <c:spPr>
            <a:noFill/>
            <a:ln w="0">
              <a:noFill/>
            </a:ln>
          </c:spPr>
          <c:invertIfNegative val="0"/>
          <c:dLbls>
            <c:delete val="1"/>
          </c:dLbls>
          <c:cat>
            <c:strRef>
              <c:f>'Control Avances'!$D$4:$D$36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1">
                  <c:v>2  CONSTRUCCIÓN DE SALA</c:v>
                </c:pt>
                <c:pt idx="12">
                  <c:v>Desocupar sala / Rebocar y pintar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 y Bandejas</c:v>
                </c:pt>
                <c:pt idx="17">
                  <c:v>Instalación de Puerta Metálica</c:v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'Control Avances'!$F$4:$F$36</c:f>
              <c:numCache>
                <c:formatCode>General</c:formatCode>
                <c:ptCount val="33"/>
                <c:pt idx="1">
                  <c:v>5</c:v>
                </c:pt>
                <c:pt idx="2">
                  <c:v>6</c:v>
                </c:pt>
                <c:pt idx="3">
                  <c:v>10</c:v>
                </c:pt>
                <c:pt idx="4">
                  <c:v>10</c:v>
                </c:pt>
                <c:pt idx="5">
                  <c:v>29</c:v>
                </c:pt>
                <c:pt idx="6">
                  <c:v>10</c:v>
                </c:pt>
                <c:pt idx="7">
                  <c:v>10</c:v>
                </c:pt>
                <c:pt idx="8">
                  <c:v>22</c:v>
                </c:pt>
                <c:pt idx="9">
                  <c:v>10</c:v>
                </c:pt>
                <c:pt idx="12">
                  <c:v>43</c:v>
                </c:pt>
                <c:pt idx="13">
                  <c:v>44</c:v>
                </c:pt>
                <c:pt idx="14">
                  <c:v>21</c:v>
                </c:pt>
                <c:pt idx="15">
                  <c:v>44</c:v>
                </c:pt>
                <c:pt idx="16">
                  <c:v>34</c:v>
                </c:pt>
                <c:pt idx="17">
                  <c:v>52</c:v>
                </c:pt>
                <c:pt idx="20">
                  <c:v>27</c:v>
                </c:pt>
                <c:pt idx="21">
                  <c:v>39</c:v>
                </c:pt>
                <c:pt idx="22">
                  <c:v>31</c:v>
                </c:pt>
                <c:pt idx="23">
                  <c:v>108</c:v>
                </c:pt>
                <c:pt idx="24">
                  <c:v>85</c:v>
                </c:pt>
                <c:pt idx="25">
                  <c:v>71</c:v>
                </c:pt>
                <c:pt idx="28">
                  <c:v>107</c:v>
                </c:pt>
                <c:pt idx="29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53-4550-96BB-18F36E531B95}"/>
            </c:ext>
          </c:extLst>
        </c:ser>
        <c:ser>
          <c:idx val="2"/>
          <c:order val="2"/>
          <c:tx>
            <c:strRef>
              <c:f>'Control Avances'!$H$3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558ED5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7853-4550-96BB-18F36E531B9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853-4550-96BB-18F36E531B9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853-4550-96BB-18F36E531B9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853-4550-96BB-18F36E531B9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853-4550-96BB-18F36E531B9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853-4550-96BB-18F36E531B9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853-4550-96BB-18F36E531B9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7853-4550-96BB-18F36E531B9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7853-4550-96BB-18F36E531B95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7853-4550-96BB-18F36E531B95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7853-4550-96BB-18F36E531B9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7853-4550-96BB-18F36E531B95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7853-4550-96BB-18F36E531B9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53-4550-96BB-18F36E531B9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6C6403B-FC45-4A5B-A44C-EDD4636B25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853-4550-96BB-18F36E531B9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0102FD9-99B3-4B8B-AD9C-EA29D5B7C53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853-4550-96BB-18F36E531B9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FB46945-7854-414F-8D15-6F7D649E372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853-4550-96BB-18F36E531B9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B8C7CDDC-C1C3-4F26-9207-FEE31B4E9BD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7853-4550-96BB-18F36E531B9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FE3CC991-50EE-4CFC-B8F0-1D92C34F86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7853-4550-96BB-18F36E531B95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D616404C-CBC6-41CD-8312-233AE73257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7853-4550-96BB-18F36E531B95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B78F3ED6-D370-4DCE-B169-6F9EE539D6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7853-4550-96BB-18F36E531B95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A4EEB8B5-0BB4-454B-9CDF-607A651E34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7853-4550-96BB-18F36E531B95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03199F02-1D39-4DD7-9011-FAC0187999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7853-4550-96BB-18F36E531B9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853-4550-96BB-18F36E531B9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853-4550-96BB-18F36E531B9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853-4550-96BB-18F36E531B95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853-4550-96BB-18F36E531B95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853-4550-96BB-18F36E531B95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853-4550-96BB-18F36E531B95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853-4550-96BB-18F36E531B95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853-4550-96BB-18F36E531B95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853-4550-96BB-18F36E531B95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853-4550-96BB-18F36E531B95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853-4550-96BB-18F36E531B95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853-4550-96BB-18F36E531B95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853-4550-96BB-18F36E531B95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853-4550-96BB-18F36E531B95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853-4550-96BB-18F36E531B95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853-4550-96BB-18F36E531B95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853-4550-96BB-18F36E531B95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853-4550-96BB-18F36E531B95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853-4550-96BB-18F36E531B95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853-4550-96BB-18F36E531B95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853-4550-96BB-18F36E531B95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853-4550-96BB-18F36E531B95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853-4550-96BB-18F36E531B95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'Control Avances'!$D$4:$D$36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1">
                  <c:v>2  CONSTRUCCIÓN DE SALA</c:v>
                </c:pt>
                <c:pt idx="12">
                  <c:v>Desocupar sala / Rebocar y pintar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 y Bandejas</c:v>
                </c:pt>
                <c:pt idx="17">
                  <c:v>Instalación de Puerta Metálica</c:v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'Control Avances'!$H$4:$H$36</c:f>
              <c:numCache>
                <c:formatCode>General</c:formatCode>
                <c:ptCount val="33"/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98</c:v>
                </c:pt>
                <c:pt idx="5">
                  <c:v>15</c:v>
                </c:pt>
                <c:pt idx="6">
                  <c:v>29</c:v>
                </c:pt>
                <c:pt idx="7">
                  <c:v>12</c:v>
                </c:pt>
                <c:pt idx="8">
                  <c:v>21</c:v>
                </c:pt>
                <c:pt idx="9">
                  <c:v>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Avances'!$I$4:$I$13</c15:f>
                <c15:dlblRangeCache>
                  <c:ptCount val="10"/>
                  <c:pt idx="1">
                    <c:v>100%</c:v>
                  </c:pt>
                  <c:pt idx="2">
                    <c:v>100%</c:v>
                  </c:pt>
                  <c:pt idx="3">
                    <c:v>100%</c:v>
                  </c:pt>
                  <c:pt idx="4">
                    <c:v>25%</c:v>
                  </c:pt>
                  <c:pt idx="5">
                    <c:v>100%</c:v>
                  </c:pt>
                  <c:pt idx="6">
                    <c:v>100%</c:v>
                  </c:pt>
                  <c:pt idx="7">
                    <c:v>100%</c:v>
                  </c:pt>
                  <c:pt idx="8">
                    <c:v>100%</c:v>
                  </c:pt>
                  <c:pt idx="9">
                    <c:v>100%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4-7853-4550-96BB-18F36E531B95}"/>
            </c:ext>
          </c:extLst>
        </c:ser>
        <c:ser>
          <c:idx val="3"/>
          <c:order val="3"/>
          <c:tx>
            <c:strRef>
              <c:f>'Control Avances'!$K$3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7853-4550-96BB-18F36E531B9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7853-4550-96BB-18F36E531B9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7853-4550-96BB-18F36E531B9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7853-4550-96BB-18F36E531B9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7853-4550-96BB-18F36E531B9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7853-4550-96BB-18F36E531B9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7853-4550-96BB-18F36E531B9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C-7853-4550-96BB-18F36E531B9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7853-4550-96BB-18F36E531B95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7853-4550-96BB-18F36E531B95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7853-4550-96BB-18F36E531B9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7853-4550-96BB-18F36E531B95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1-7853-4550-96BB-18F36E531B9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853-4550-96BB-18F36E531B9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155865E-868F-43A4-8989-92022B4B13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7853-4550-96BB-18F36E531B9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0092E03-3838-4CD0-93AF-7391D6498D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7853-4550-96BB-18F36E531B9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71732B9-F877-4D4F-ABA8-D872C0562F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7853-4550-96BB-18F36E531B9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853-4550-96BB-18F36E531B9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7D14E3FB-7C03-48E4-81A9-180687B4661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7853-4550-96BB-18F36E531B95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D88C733B-B5F2-4605-A24B-89D13AFE48E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7853-4550-96BB-18F36E531B95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87C3176F-75EB-4111-A9D3-AF447088D6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7853-4550-96BB-18F36E531B95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9482582D-6BD9-46A2-9C3F-20AE3300AE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7853-4550-96BB-18F36E531B95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434203CE-49D6-4ABC-932F-5C260FEF0C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7853-4550-96BB-18F36E531B9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7853-4550-96BB-18F36E531B9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7853-4550-96BB-18F36E531B9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7853-4550-96BB-18F36E531B95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7853-4550-96BB-18F36E531B95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7853-4550-96BB-18F36E531B95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7853-4550-96BB-18F36E531B95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7853-4550-96BB-18F36E531B95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7853-4550-96BB-18F36E531B95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7853-4550-96BB-18F36E531B95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7853-4550-96BB-18F36E531B95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7853-4550-96BB-18F36E531B95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7853-4550-96BB-18F36E531B95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7853-4550-96BB-18F36E531B95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7853-4550-96BB-18F36E531B95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7853-4550-96BB-18F36E531B95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7853-4550-96BB-18F36E531B95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7853-4550-96BB-18F36E531B95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7853-4550-96BB-18F36E531B95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7853-4550-96BB-18F36E531B95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7853-4550-96BB-18F36E531B95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7853-4550-96BB-18F36E531B95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7853-4550-96BB-18F36E531B95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7853-4550-96BB-18F36E531B95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'Control Avances'!$D$4:$D$36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1">
                  <c:v>2  CONSTRUCCIÓN DE SALA</c:v>
                </c:pt>
                <c:pt idx="12">
                  <c:v>Desocupar sala / Rebocar y pintar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 y Bandejas</c:v>
                </c:pt>
                <c:pt idx="17">
                  <c:v>Instalación de Puerta Metálica</c:v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'Control Avances'!$K$4:$K$36</c:f>
              <c:numCache>
                <c:formatCode>General</c:formatCode>
                <c:ptCount val="33"/>
                <c:pt idx="1">
                  <c:v>7</c:v>
                </c:pt>
                <c:pt idx="2">
                  <c:v>18</c:v>
                </c:pt>
                <c:pt idx="3">
                  <c:v>5</c:v>
                </c:pt>
                <c:pt idx="5">
                  <c:v>64</c:v>
                </c:pt>
                <c:pt idx="6">
                  <c:v>69</c:v>
                </c:pt>
                <c:pt idx="7">
                  <c:v>8</c:v>
                </c:pt>
                <c:pt idx="8">
                  <c:v>9</c:v>
                </c:pt>
                <c:pt idx="9">
                  <c:v>84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Avances'!$L$4:$L$13</c15:f>
                <c15:dlblRangeCache>
                  <c:ptCount val="10"/>
                  <c:pt idx="1">
                    <c:v>41%</c:v>
                  </c:pt>
                  <c:pt idx="2">
                    <c:v>100%</c:v>
                  </c:pt>
                  <c:pt idx="3">
                    <c:v>100%</c:v>
                  </c:pt>
                  <c:pt idx="5">
                    <c:v>40%</c:v>
                  </c:pt>
                  <c:pt idx="6">
                    <c:v>65%</c:v>
                  </c:pt>
                  <c:pt idx="7">
                    <c:v>100%</c:v>
                  </c:pt>
                  <c:pt idx="8">
                    <c:v>100%</c:v>
                  </c:pt>
                  <c:pt idx="9">
                    <c:v>98%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46-7853-4550-96BB-18F36E531B95}"/>
            </c:ext>
          </c:extLst>
        </c:ser>
        <c:ser>
          <c:idx val="4"/>
          <c:order val="4"/>
          <c:tx>
            <c:strRef>
              <c:f>'Control Avances'!$N$3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F79646"/>
            </a:solidFill>
            <a:ln w="0"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7-7853-4550-96BB-18F36E531B9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8-7853-4550-96BB-18F36E531B9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9-7853-4550-96BB-18F36E531B9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A-7853-4550-96BB-18F36E531B9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7853-4550-96BB-18F36E531B9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893DB13-7CCE-4F23-A975-003287B295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7-7853-4550-96BB-18F36E531B9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99467A9-9E14-401C-ACC1-C48A623ABC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7853-4550-96BB-18F36E531B9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CB18A75E-2CDD-480C-849C-9F958A9D5E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C-7853-4550-96BB-18F36E531B9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7853-4550-96BB-18F36E531B9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7853-4550-96BB-18F36E531B9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7853-4550-96BB-18F36E531B95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D2AC232A-2870-485E-BDEB-6C64961387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E-7853-4550-96BB-18F36E531B9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7853-4550-96BB-18F36E531B95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4A83A228-5460-49A0-BACC-2BC25097880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0-7853-4550-96BB-18F36E531B9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7853-4550-96BB-18F36E531B9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7853-4550-96BB-18F36E531B95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C1A8A7BD-5E64-4E95-9211-9E6E9B07CC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3-7853-4550-96BB-18F36E531B95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EE5B9869-BBA1-4950-9ED5-CB97C5A9F66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4-7853-4550-96BB-18F36E531B95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135200FC-F4E3-48EE-9858-341B69EE42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5-7853-4550-96BB-18F36E531B95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BBACFD9B-732E-4CE4-8161-25B658F07A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6-7853-4550-96BB-18F36E531B95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A7CC893E-4753-40B7-8DA4-55FE5BC25A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7-7853-4550-96BB-18F36E531B95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4E78DDB6-67D4-4D0A-94BB-D1742B85B3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8-7853-4550-96BB-18F36E531B95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7853-4550-96BB-18F36E531B95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7853-4550-96BB-18F36E531B95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96A11C25-C178-4628-A0A0-178EE7C983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B-7853-4550-96BB-18F36E531B95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18B2F8E4-4041-45CD-A365-A7167D6BFC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C-7853-4550-96BB-18F36E531B95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B86ACCC4-8F5B-4DB1-827B-3778A3D2A3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D-7853-4550-96BB-18F36E531B95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7853-4550-96BB-18F36E531B95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99A70996-3D34-43EA-A8C5-1093D672171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5F-7853-4550-96BB-18F36E531B95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4A73F1DB-DDA8-4E03-8624-0E30455C3A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0-7853-4550-96BB-18F36E531B95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7853-4550-96BB-18F36E531B95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7853-4550-96BB-18F36E531B95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7853-4550-96BB-18F36E531B95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7853-4550-96BB-18F36E531B95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7853-4550-96BB-18F36E531B95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7853-4550-96BB-18F36E531B95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7853-4550-96BB-18F36E531B95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'Control Avances'!$D$4:$D$36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1">
                  <c:v>2  CONSTRUCCIÓN DE SALA</c:v>
                </c:pt>
                <c:pt idx="12">
                  <c:v>Desocupar sala / Rebocar y pintar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 y Bandejas</c:v>
                </c:pt>
                <c:pt idx="17">
                  <c:v>Instalación de Puerta Metálica</c:v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'Control Avances'!$N$4:$N$36</c:f>
              <c:numCache>
                <c:formatCode>General</c:formatCode>
                <c:ptCount val="33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7">
                  <c:v>0</c:v>
                </c:pt>
                <c:pt idx="9">
                  <c:v>0</c:v>
                </c:pt>
                <c:pt idx="12">
                  <c:v>7</c:v>
                </c:pt>
                <c:pt idx="13">
                  <c:v>9</c:v>
                </c:pt>
                <c:pt idx="14">
                  <c:v>5</c:v>
                </c:pt>
                <c:pt idx="15">
                  <c:v>9</c:v>
                </c:pt>
                <c:pt idx="16">
                  <c:v>24</c:v>
                </c:pt>
                <c:pt idx="17">
                  <c:v>22</c:v>
                </c:pt>
                <c:pt idx="20">
                  <c:v>49</c:v>
                </c:pt>
                <c:pt idx="21">
                  <c:v>69</c:v>
                </c:pt>
                <c:pt idx="22">
                  <c:v>13</c:v>
                </c:pt>
                <c:pt idx="24">
                  <c:v>23</c:v>
                </c:pt>
                <c:pt idx="25">
                  <c:v>37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Avances'!$O$4:$O$33</c15:f>
                <c15:dlblRangeCache>
                  <c:ptCount val="30"/>
                  <c:pt idx="12">
                    <c:v>100%</c:v>
                  </c:pt>
                  <c:pt idx="13">
                    <c:v>100%</c:v>
                  </c:pt>
                  <c:pt idx="14">
                    <c:v>100%</c:v>
                  </c:pt>
                  <c:pt idx="15">
                    <c:v>100%</c:v>
                  </c:pt>
                  <c:pt idx="16">
                    <c:v>100%</c:v>
                  </c:pt>
                  <c:pt idx="17">
                    <c:v>100%</c:v>
                  </c:pt>
                  <c:pt idx="20">
                    <c:v>100%</c:v>
                  </c:pt>
                  <c:pt idx="21">
                    <c:v>97%</c:v>
                  </c:pt>
                  <c:pt idx="22">
                    <c:v>100%</c:v>
                  </c:pt>
                  <c:pt idx="24">
                    <c:v>38%</c:v>
                  </c:pt>
                  <c:pt idx="25">
                    <c:v>75%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68-7853-4550-96BB-18F36E531B95}"/>
            </c:ext>
          </c:extLst>
        </c:ser>
        <c:ser>
          <c:idx val="5"/>
          <c:order val="5"/>
          <c:tx>
            <c:strRef>
              <c:f>'Control Avances'!$Q$3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83CAFF"/>
            </a:solidFill>
            <a:ln w="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7853-4550-96BB-18F36E531B9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A66608B-E160-4186-AC8F-CA24AE4143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6A-7853-4550-96BB-18F36E531B9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C418EA9-AEDB-4BA7-B941-EC37853FF66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B-7853-4550-96BB-18F36E531B9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629875D-8ECC-4251-8447-7C079F2C6B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6C-7853-4550-96BB-18F36E531B9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7853-4550-96BB-18F36E531B9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7853-4550-96BB-18F36E531B9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7853-4550-96BB-18F36E531B95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8032F09D-52B5-4249-9457-E61A7D6952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0-7853-4550-96BB-18F36E531B9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7853-4550-96BB-18F36E531B95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0234EBA7-4BEB-4C60-80A8-9CE564B4BC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2-7853-4550-96BB-18F36E531B9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7853-4550-96BB-18F36E531B9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7853-4550-96BB-18F36E531B95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75B99132-2D7C-4A6A-BE8F-BB5F213EEF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5-7853-4550-96BB-18F36E531B95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6AFC554B-BED5-4A5E-B2D1-1699D28BFF7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6-7853-4550-96BB-18F36E531B95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2BBA12C1-886C-493B-9025-5F16B7E847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7-7853-4550-96BB-18F36E531B95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1611520D-A421-4071-8135-D02AA787D3D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8-7853-4550-96BB-18F36E531B95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2CEB484D-FF28-4937-9178-049F46D534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9-7853-4550-96BB-18F36E531B95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7115EDC3-03CB-4272-9BB2-BEB7FBD88B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A-7853-4550-96BB-18F36E531B95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7853-4550-96BB-18F36E531B95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7853-4550-96BB-18F36E531B95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F01C2B1B-30CB-4A6E-913E-FDE87CA7D3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D-7853-4550-96BB-18F36E531B95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E-7853-4550-96BB-18F36E531B95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BFF157B9-338B-4513-8BC7-5F9D959751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7F-7853-4550-96BB-18F36E531B95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0-7853-4550-96BB-18F36E531B95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1-7853-4550-96BB-18F36E531B95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2-7853-4550-96BB-18F36E531B95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3-7853-4550-96BB-18F36E531B95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4-7853-4550-96BB-18F36E531B95}"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fld id="{6BB3DAF0-4C83-4B06-BD7E-363B0CEC8D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85-7853-4550-96BB-18F36E531B95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6-7853-4550-96BB-18F36E531B95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7-7853-4550-96BB-18F36E531B95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8-7853-4550-96BB-18F36E531B95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9-7853-4550-96BB-18F36E531B95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'Control Avances'!$D$4:$D$36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1">
                  <c:v>2  CONSTRUCCIÓN DE SALA</c:v>
                </c:pt>
                <c:pt idx="12">
                  <c:v>Desocupar sala / Rebocar y pintar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 y Bandejas</c:v>
                </c:pt>
                <c:pt idx="17">
                  <c:v>Instalación de Puerta Metálica</c:v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'Control Avances'!$Q$4:$Q$36</c:f>
              <c:numCache>
                <c:formatCode>General</c:formatCode>
                <c:ptCount val="33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7">
                  <c:v>0</c:v>
                </c:pt>
                <c:pt idx="9">
                  <c:v>0</c:v>
                </c:pt>
                <c:pt idx="12">
                  <c:v>24</c:v>
                </c:pt>
                <c:pt idx="13">
                  <c:v>32</c:v>
                </c:pt>
                <c:pt idx="14">
                  <c:v>51</c:v>
                </c:pt>
                <c:pt idx="15">
                  <c:v>21</c:v>
                </c:pt>
                <c:pt idx="16">
                  <c:v>50</c:v>
                </c:pt>
                <c:pt idx="17">
                  <c:v>34</c:v>
                </c:pt>
                <c:pt idx="20">
                  <c:v>30</c:v>
                </c:pt>
                <c:pt idx="22">
                  <c:v>64</c:v>
                </c:pt>
                <c:pt idx="28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'Control Avances'!$R$4:$R$33</c15:f>
                <c15:dlblRangeCache>
                  <c:ptCount val="30"/>
                  <c:pt idx="12">
                    <c:v>100%</c:v>
                  </c:pt>
                  <c:pt idx="13">
                    <c:v>100%</c:v>
                  </c:pt>
                  <c:pt idx="14">
                    <c:v>100%</c:v>
                  </c:pt>
                  <c:pt idx="15">
                    <c:v>100%</c:v>
                  </c:pt>
                  <c:pt idx="16">
                    <c:v>95%</c:v>
                  </c:pt>
                  <c:pt idx="17">
                    <c:v>0%</c:v>
                  </c:pt>
                  <c:pt idx="20">
                    <c:v>100%</c:v>
                  </c:pt>
                  <c:pt idx="22">
                    <c:v>0%</c:v>
                  </c:pt>
                  <c:pt idx="28">
                    <c:v>14%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8A-7853-4550-96BB-18F36E531B9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27208497"/>
        <c:axId val="32047204"/>
      </c:barChart>
      <c:catAx>
        <c:axId val="27208497"/>
        <c:scaling>
          <c:orientation val="maxMin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noFill/>
              <a:round/>
            </a:ln>
          </c:spPr>
        </c:min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1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32047204"/>
        <c:crosses val="autoZero"/>
        <c:auto val="1"/>
        <c:lblAlgn val="ctr"/>
        <c:lblOffset val="100"/>
        <c:noMultiLvlLbl val="0"/>
      </c:catAx>
      <c:valAx>
        <c:axId val="32047204"/>
        <c:scaling>
          <c:orientation val="minMax"/>
          <c:max val="44900"/>
          <c:min val="44774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solidFill>
                <a:srgbClr val="B7B7B7"/>
              </a:solidFill>
              <a:round/>
            </a:ln>
          </c:spPr>
        </c:minorGridlines>
        <c:numFmt formatCode="d/m" sourceLinked="0"/>
        <c:majorTickMark val="out"/>
        <c:minorTickMark val="none"/>
        <c:tickLblPos val="nextTo"/>
        <c:spPr>
          <a:ln>
            <a:solidFill>
              <a:schemeClr val="bg2">
                <a:lumMod val="75000"/>
              </a:schemeClr>
            </a:solidFill>
          </a:ln>
        </c:spPr>
        <c:txPr>
          <a:bodyPr rot="-2400000"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27208497"/>
        <c:crossesAt val="1"/>
        <c:crossBetween val="between"/>
        <c:majorUnit val="4"/>
        <c:minorUnit val="1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  <a:round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0.27756</cdr:x>
      <cdr:y>0.16434</cdr:y>
    </cdr:from>
    <cdr:to>
      <cdr:x>0.29901</cdr:x>
      <cdr:y>0.19421</cdr:y>
    </cdr:to>
    <cdr:sp macro="" textlink="">
      <cdr:nvSpPr>
        <cdr:cNvPr id="2" name="3 CuadroTexto"/>
        <cdr:cNvSpPr/>
      </cdr:nvSpPr>
      <cdr:spPr>
        <a:xfrm xmlns:a="http://schemas.openxmlformats.org/drawingml/2006/main">
          <a:off x="3592440" y="1218240"/>
          <a:ext cx="277560" cy="221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  <cdr:relSizeAnchor xmlns:cdr="http://schemas.openxmlformats.org/drawingml/2006/chartDrawing">
    <cdr:from>
      <cdr:x>0.00197</cdr:x>
      <cdr:y>0.00607</cdr:y>
    </cdr:from>
    <cdr:to>
      <cdr:x>0.02342</cdr:x>
      <cdr:y>0.03594</cdr:y>
    </cdr:to>
    <cdr:sp macro="" textlink="">
      <cdr:nvSpPr>
        <cdr:cNvPr id="3" name="1 CuadroTexto"/>
        <cdr:cNvSpPr/>
      </cdr:nvSpPr>
      <cdr:spPr>
        <a:xfrm xmlns:a="http://schemas.openxmlformats.org/drawingml/2006/main">
          <a:off x="25560" y="45000"/>
          <a:ext cx="277560" cy="221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  <cdr:relSizeAnchor xmlns:cdr="http://schemas.openxmlformats.org/drawingml/2006/chartDrawing">
    <cdr:from>
      <cdr:x>0.75306</cdr:x>
      <cdr:y>0.66558</cdr:y>
    </cdr:from>
    <cdr:to>
      <cdr:x>0.79512</cdr:x>
      <cdr:y>0.6955</cdr:y>
    </cdr:to>
    <cdr:sp macro="" textlink="">
      <cdr:nvSpPr>
        <cdr:cNvPr id="4" name="11 CuadroTexto"/>
        <cdr:cNvSpPr/>
      </cdr:nvSpPr>
      <cdr:spPr>
        <a:xfrm xmlns:a="http://schemas.openxmlformats.org/drawingml/2006/main">
          <a:off x="9746640" y="4933800"/>
          <a:ext cx="544320" cy="2217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  <cdr:relSizeAnchor xmlns:cdr="http://schemas.openxmlformats.org/drawingml/2006/chartDrawing">
    <cdr:from>
      <cdr:x>0.75356</cdr:x>
      <cdr:y>0.7192</cdr:y>
    </cdr:from>
    <cdr:to>
      <cdr:x>0.78619</cdr:x>
      <cdr:y>0.74975</cdr:y>
    </cdr:to>
    <cdr:sp macro="" textlink="">
      <cdr:nvSpPr>
        <cdr:cNvPr id="5" name="12 CuadroTexto"/>
        <cdr:cNvSpPr/>
      </cdr:nvSpPr>
      <cdr:spPr>
        <a:xfrm xmlns:a="http://schemas.openxmlformats.org/drawingml/2006/main">
          <a:off x="9753120" y="5331240"/>
          <a:ext cx="422280" cy="2264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0.27755</cdr:x>
      <cdr:y>0.16425</cdr:y>
    </cdr:from>
    <cdr:to>
      <cdr:x>0.29905</cdr:x>
      <cdr:y>0.19407</cdr:y>
    </cdr:to>
    <cdr:sp macro="" textlink="">
      <cdr:nvSpPr>
        <cdr:cNvPr id="6" name="3 CuadroTexto"/>
        <cdr:cNvSpPr/>
      </cdr:nvSpPr>
      <cdr:spPr>
        <a:xfrm xmlns:a="http://schemas.openxmlformats.org/drawingml/2006/main">
          <a:off x="3592080" y="1197360"/>
          <a:ext cx="278280" cy="2174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  <cdr:relSizeAnchor xmlns:cdr="http://schemas.openxmlformats.org/drawingml/2006/chartDrawing">
    <cdr:from>
      <cdr:x>0.002</cdr:x>
      <cdr:y>0.00602</cdr:y>
    </cdr:from>
    <cdr:to>
      <cdr:x>0.0235</cdr:x>
      <cdr:y>0.03585</cdr:y>
    </cdr:to>
    <cdr:sp macro="" textlink="">
      <cdr:nvSpPr>
        <cdr:cNvPr id="7" name="1 CuadroTexto"/>
        <cdr:cNvSpPr/>
      </cdr:nvSpPr>
      <cdr:spPr>
        <a:xfrm xmlns:a="http://schemas.openxmlformats.org/drawingml/2006/main">
          <a:off x="25920" y="43920"/>
          <a:ext cx="278280" cy="2174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  <cdr:relSizeAnchor xmlns:cdr="http://schemas.openxmlformats.org/drawingml/2006/chartDrawing">
    <cdr:from>
      <cdr:x>0.75357</cdr:x>
      <cdr:y>0.71921</cdr:y>
    </cdr:from>
    <cdr:to>
      <cdr:x>0.78623</cdr:x>
      <cdr:y>0.74968</cdr:y>
    </cdr:to>
    <cdr:sp macro="" textlink="">
      <cdr:nvSpPr>
        <cdr:cNvPr id="9" name="12 CuadroTexto"/>
        <cdr:cNvSpPr/>
      </cdr:nvSpPr>
      <cdr:spPr>
        <a:xfrm xmlns:a="http://schemas.openxmlformats.org/drawingml/2006/main">
          <a:off x="9752760" y="5243040"/>
          <a:ext cx="422640" cy="2221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0.27755</cdr:x>
      <cdr:y>0.16425</cdr:y>
    </cdr:from>
    <cdr:to>
      <cdr:x>0.29905</cdr:x>
      <cdr:y>0.19407</cdr:y>
    </cdr:to>
    <cdr:sp macro="" textlink="">
      <cdr:nvSpPr>
        <cdr:cNvPr id="6" name="3 CuadroTexto"/>
        <cdr:cNvSpPr/>
      </cdr:nvSpPr>
      <cdr:spPr>
        <a:xfrm xmlns:a="http://schemas.openxmlformats.org/drawingml/2006/main">
          <a:off x="3592080" y="1197360"/>
          <a:ext cx="278280" cy="2174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  <cdr:relSizeAnchor xmlns:cdr="http://schemas.openxmlformats.org/drawingml/2006/chartDrawing">
    <cdr:from>
      <cdr:x>0.002</cdr:x>
      <cdr:y>0.00602</cdr:y>
    </cdr:from>
    <cdr:to>
      <cdr:x>0.0235</cdr:x>
      <cdr:y>0.03585</cdr:y>
    </cdr:to>
    <cdr:sp macro="" textlink="">
      <cdr:nvSpPr>
        <cdr:cNvPr id="7" name="1 CuadroTexto"/>
        <cdr:cNvSpPr/>
      </cdr:nvSpPr>
      <cdr:spPr>
        <a:xfrm xmlns:a="http://schemas.openxmlformats.org/drawingml/2006/main">
          <a:off x="25920" y="43920"/>
          <a:ext cx="278280" cy="2174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  <cdr:relSizeAnchor xmlns:cdr="http://schemas.openxmlformats.org/drawingml/2006/chartDrawing">
    <cdr:from>
      <cdr:x>0.75357</cdr:x>
      <cdr:y>0.71921</cdr:y>
    </cdr:from>
    <cdr:to>
      <cdr:x>0.78623</cdr:x>
      <cdr:y>0.74968</cdr:y>
    </cdr:to>
    <cdr:sp macro="" textlink="">
      <cdr:nvSpPr>
        <cdr:cNvPr id="9" name="12 CuadroTexto"/>
        <cdr:cNvSpPr/>
      </cdr:nvSpPr>
      <cdr:spPr>
        <a:xfrm xmlns:a="http://schemas.openxmlformats.org/drawingml/2006/main">
          <a:off x="9752760" y="5243040"/>
          <a:ext cx="422640" cy="2221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0.27755</cdr:x>
      <cdr:y>0.16425</cdr:y>
    </cdr:from>
    <cdr:to>
      <cdr:x>0.29905</cdr:x>
      <cdr:y>0.19407</cdr:y>
    </cdr:to>
    <cdr:sp macro="" textlink="">
      <cdr:nvSpPr>
        <cdr:cNvPr id="6" name="3 CuadroTexto"/>
        <cdr:cNvSpPr/>
      </cdr:nvSpPr>
      <cdr:spPr>
        <a:xfrm xmlns:a="http://schemas.openxmlformats.org/drawingml/2006/main">
          <a:off x="3592080" y="1197360"/>
          <a:ext cx="278280" cy="2174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  <cdr:relSizeAnchor xmlns:cdr="http://schemas.openxmlformats.org/drawingml/2006/chartDrawing">
    <cdr:from>
      <cdr:x>0.002</cdr:x>
      <cdr:y>0.00602</cdr:y>
    </cdr:from>
    <cdr:to>
      <cdr:x>0.0235</cdr:x>
      <cdr:y>0.03585</cdr:y>
    </cdr:to>
    <cdr:sp macro="" textlink="">
      <cdr:nvSpPr>
        <cdr:cNvPr id="7" name="1 CuadroTexto"/>
        <cdr:cNvSpPr/>
      </cdr:nvSpPr>
      <cdr:spPr>
        <a:xfrm xmlns:a="http://schemas.openxmlformats.org/drawingml/2006/main">
          <a:off x="25920" y="43920"/>
          <a:ext cx="278280" cy="2174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  <cdr:relSizeAnchor xmlns:cdr="http://schemas.openxmlformats.org/drawingml/2006/chartDrawing">
    <cdr:from>
      <cdr:x>0.75357</cdr:x>
      <cdr:y>0.71921</cdr:y>
    </cdr:from>
    <cdr:to>
      <cdr:x>0.78623</cdr:x>
      <cdr:y>0.74968</cdr:y>
    </cdr:to>
    <cdr:sp macro="" textlink="">
      <cdr:nvSpPr>
        <cdr:cNvPr id="9" name="12 CuadroTexto"/>
        <cdr:cNvSpPr/>
      </cdr:nvSpPr>
      <cdr:spPr>
        <a:xfrm xmlns:a="http://schemas.openxmlformats.org/drawingml/2006/main">
          <a:off x="9752760" y="5243040"/>
          <a:ext cx="422640" cy="2221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0.27755</cdr:x>
      <cdr:y>0.16425</cdr:y>
    </cdr:from>
    <cdr:to>
      <cdr:x>0.29905</cdr:x>
      <cdr:y>0.19407</cdr:y>
    </cdr:to>
    <cdr:sp macro="" textlink="">
      <cdr:nvSpPr>
        <cdr:cNvPr id="6" name="3 CuadroTexto"/>
        <cdr:cNvSpPr/>
      </cdr:nvSpPr>
      <cdr:spPr>
        <a:xfrm xmlns:a="http://schemas.openxmlformats.org/drawingml/2006/main">
          <a:off x="3592080" y="1197360"/>
          <a:ext cx="278280" cy="2174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  <cdr:relSizeAnchor xmlns:cdr="http://schemas.openxmlformats.org/drawingml/2006/chartDrawing">
    <cdr:from>
      <cdr:x>0.002</cdr:x>
      <cdr:y>0.00602</cdr:y>
    </cdr:from>
    <cdr:to>
      <cdr:x>0.0235</cdr:x>
      <cdr:y>0.03585</cdr:y>
    </cdr:to>
    <cdr:sp macro="" textlink="">
      <cdr:nvSpPr>
        <cdr:cNvPr id="7" name="1 CuadroTexto"/>
        <cdr:cNvSpPr/>
      </cdr:nvSpPr>
      <cdr:spPr>
        <a:xfrm xmlns:a="http://schemas.openxmlformats.org/drawingml/2006/main">
          <a:off x="25920" y="43920"/>
          <a:ext cx="278280" cy="2174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  <cdr:relSizeAnchor xmlns:cdr="http://schemas.openxmlformats.org/drawingml/2006/chartDrawing">
    <cdr:from>
      <cdr:x>0.75357</cdr:x>
      <cdr:y>0.71921</cdr:y>
    </cdr:from>
    <cdr:to>
      <cdr:x>0.78623</cdr:x>
      <cdr:y>0.74968</cdr:y>
    </cdr:to>
    <cdr:sp macro="" textlink="">
      <cdr:nvSpPr>
        <cdr:cNvPr id="9" name="12 CuadroTexto"/>
        <cdr:cNvSpPr/>
      </cdr:nvSpPr>
      <cdr:spPr>
        <a:xfrm xmlns:a="http://schemas.openxmlformats.org/drawingml/2006/main">
          <a:off x="9752760" y="5243040"/>
          <a:ext cx="422640" cy="2221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0.27755</cdr:x>
      <cdr:y>0.16425</cdr:y>
    </cdr:from>
    <cdr:to>
      <cdr:x>0.29905</cdr:x>
      <cdr:y>0.19407</cdr:y>
    </cdr:to>
    <cdr:sp macro="" textlink="">
      <cdr:nvSpPr>
        <cdr:cNvPr id="6" name="3 CuadroTexto"/>
        <cdr:cNvSpPr/>
      </cdr:nvSpPr>
      <cdr:spPr>
        <a:xfrm xmlns:a="http://schemas.openxmlformats.org/drawingml/2006/main">
          <a:off x="3592080" y="1197360"/>
          <a:ext cx="278280" cy="2174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  <cdr:relSizeAnchor xmlns:cdr="http://schemas.openxmlformats.org/drawingml/2006/chartDrawing">
    <cdr:from>
      <cdr:x>0.002</cdr:x>
      <cdr:y>0.00602</cdr:y>
    </cdr:from>
    <cdr:to>
      <cdr:x>0.0235</cdr:x>
      <cdr:y>0.03585</cdr:y>
    </cdr:to>
    <cdr:sp macro="" textlink="">
      <cdr:nvSpPr>
        <cdr:cNvPr id="7" name="1 CuadroTexto"/>
        <cdr:cNvSpPr/>
      </cdr:nvSpPr>
      <cdr:spPr>
        <a:xfrm xmlns:a="http://schemas.openxmlformats.org/drawingml/2006/main">
          <a:off x="25920" y="43920"/>
          <a:ext cx="278280" cy="2174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  <cdr:relSizeAnchor xmlns:cdr="http://schemas.openxmlformats.org/drawingml/2006/chartDrawing">
    <cdr:from>
      <cdr:x>0.75357</cdr:x>
      <cdr:y>0.71921</cdr:y>
    </cdr:from>
    <cdr:to>
      <cdr:x>0.78623</cdr:x>
      <cdr:y>0.74968</cdr:y>
    </cdr:to>
    <cdr:sp macro="" textlink="">
      <cdr:nvSpPr>
        <cdr:cNvPr id="9" name="12 CuadroTexto"/>
        <cdr:cNvSpPr/>
      </cdr:nvSpPr>
      <cdr:spPr>
        <a:xfrm xmlns:a="http://schemas.openxmlformats.org/drawingml/2006/main">
          <a:off x="9752760" y="5243040"/>
          <a:ext cx="422640" cy="2221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A4F26-4BEC-48F7-9A9A-F06DC85DC3F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ED31C-D6D3-4F01-BD3D-CD014B64DF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ED31C-D6D3-4F01-BD3D-CD014B64DF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0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ED31C-D6D3-4F01-BD3D-CD014B64DF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77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ED31C-D6D3-4F01-BD3D-CD014B64DF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4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1DBD-2B92-4E22-9EF2-8F0E599231A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0E6-DCCF-41BE-B139-FAA212719F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4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1DBD-2B92-4E22-9EF2-8F0E599231A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0E6-DCCF-41BE-B139-FAA212719F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1DBD-2B92-4E22-9EF2-8F0E599231A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0E6-DCCF-41BE-B139-FAA212719F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1DBD-2B92-4E22-9EF2-8F0E599231A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0E6-DCCF-41BE-B139-FAA212719F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8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1DBD-2B92-4E22-9EF2-8F0E599231A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0E6-DCCF-41BE-B139-FAA212719F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8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1DBD-2B92-4E22-9EF2-8F0E599231A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0E6-DCCF-41BE-B139-FAA212719F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3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1DBD-2B92-4E22-9EF2-8F0E599231A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0E6-DCCF-41BE-B139-FAA212719F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7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1DBD-2B92-4E22-9EF2-8F0E599231A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0E6-DCCF-41BE-B139-FAA212719F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1DBD-2B92-4E22-9EF2-8F0E599231A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0E6-DCCF-41BE-B139-FAA212719F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1DBD-2B92-4E22-9EF2-8F0E599231A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0E6-DCCF-41BE-B139-FAA212719F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8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1DBD-2B92-4E22-9EF2-8F0E599231A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20E6-DCCF-41BE-B139-FAA212719F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1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51DBD-2B92-4E22-9EF2-8F0E599231A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420E6-DCCF-41BE-B139-FAA212719F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8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Proyecto Nueva Sala NAP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34194" y="3602038"/>
            <a:ext cx="6914606" cy="926419"/>
          </a:xfrm>
        </p:spPr>
        <p:txBody>
          <a:bodyPr/>
          <a:lstStyle/>
          <a:p>
            <a:r>
              <a:rPr lang="es-ES" dirty="0" smtClean="0"/>
              <a:t>Ampliación y Migración de Servicios</a:t>
            </a:r>
            <a:endParaRPr lang="en-US" dirty="0"/>
          </a:p>
        </p:txBody>
      </p:sp>
      <p:pic>
        <p:nvPicPr>
          <p:cNvPr id="4" name="Imagen 3" descr="Ca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00" y="220980"/>
            <a:ext cx="1765413" cy="5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3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00" y="220980"/>
            <a:ext cx="1765413" cy="5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0" y="562747"/>
            <a:ext cx="6914606" cy="56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Control de Proyecto Nueva Sala NAP</a:t>
            </a:r>
            <a:endParaRPr lang="en-US" dirty="0"/>
          </a:p>
        </p:txBody>
      </p:sp>
      <p:graphicFrame>
        <p:nvGraphicFramePr>
          <p:cNvPr id="6" name="Chart 1" descr="CONTROL DE PROYECTO NUEVA SALA NAP" title="CONTROL DE PROYECTO NUEVA SALA NAP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973368"/>
              </p:ext>
            </p:extLst>
          </p:nvPr>
        </p:nvGraphicFramePr>
        <p:xfrm>
          <a:off x="0" y="562747"/>
          <a:ext cx="12192000" cy="646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6573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62747"/>
            <a:ext cx="6914606" cy="560659"/>
          </a:xfrm>
        </p:spPr>
        <p:txBody>
          <a:bodyPr/>
          <a:lstStyle/>
          <a:p>
            <a:r>
              <a:rPr lang="es-ES" dirty="0" smtClean="0"/>
              <a:t>Propuesta para desplegar el Proyecto</a:t>
            </a:r>
            <a:endParaRPr lang="en-US" dirty="0"/>
          </a:p>
        </p:txBody>
      </p:sp>
      <p:pic>
        <p:nvPicPr>
          <p:cNvPr id="4" name="Imagen 3" descr="Ca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00" y="220980"/>
            <a:ext cx="1765413" cy="5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572772"/>
              </p:ext>
            </p:extLst>
          </p:nvPr>
        </p:nvGraphicFramePr>
        <p:xfrm>
          <a:off x="0" y="562747"/>
          <a:ext cx="12192000" cy="659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9464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00" y="220980"/>
            <a:ext cx="1765413" cy="5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0" y="562747"/>
            <a:ext cx="6914606" cy="56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Control de Proyecto Nueva Sala NAP</a:t>
            </a:r>
            <a:endParaRPr lang="en-US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764620"/>
              </p:ext>
            </p:extLst>
          </p:nvPr>
        </p:nvGraphicFramePr>
        <p:xfrm>
          <a:off x="2117725" y="6040166"/>
          <a:ext cx="159226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Hoja de cálculo" r:id="rId5" imgW="1592757" imgH="464930" progId="Excel.Sheet.12">
                  <p:embed/>
                </p:oleObj>
              </mc:Choice>
              <mc:Fallback>
                <p:oleObj name="Hoja de cálculo" r:id="rId5" imgW="1592757" imgH="464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7725" y="6040166"/>
                        <a:ext cx="1592263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1" descr="CONTROL DE PROYECTO NUEVA SALA NAP" title="CONTROL DE PROYECTO NUEVA SALA NAP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504845"/>
              </p:ext>
            </p:extLst>
          </p:nvPr>
        </p:nvGraphicFramePr>
        <p:xfrm>
          <a:off x="0" y="843077"/>
          <a:ext cx="12192000" cy="5340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71372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00" y="220980"/>
            <a:ext cx="1765413" cy="5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0" y="562747"/>
            <a:ext cx="6914606" cy="56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Control de Proyecto Nueva Sala NAP</a:t>
            </a:r>
            <a:endParaRPr lang="en-US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812540"/>
              </p:ext>
            </p:extLst>
          </p:nvPr>
        </p:nvGraphicFramePr>
        <p:xfrm>
          <a:off x="2140378" y="6038531"/>
          <a:ext cx="31781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Hoja de cálculo" r:id="rId5" imgW="3177434" imgH="464930" progId="Excel.Sheet.12">
                  <p:embed/>
                </p:oleObj>
              </mc:Choice>
              <mc:Fallback>
                <p:oleObj name="Hoja de cálculo" r:id="rId5" imgW="3177434" imgH="464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0378" y="6038531"/>
                        <a:ext cx="3178175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1" descr="CONTROL DE PROYECTO NUEVA SALA NAP" title="CONTROL DE PROYECTO NUEVA SALA NAP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586001"/>
              </p:ext>
            </p:extLst>
          </p:nvPr>
        </p:nvGraphicFramePr>
        <p:xfrm>
          <a:off x="0" y="843077"/>
          <a:ext cx="12207942" cy="532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52320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00" y="220980"/>
            <a:ext cx="1765413" cy="5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0" y="562747"/>
            <a:ext cx="6914606" cy="56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Control de Proyecto Nueva Sala NAP</a:t>
            </a:r>
            <a:endParaRPr lang="en-US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0" y="938686"/>
            <a:ext cx="6914606" cy="56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 smtClean="0"/>
              <a:t>	   </a:t>
            </a:r>
            <a:r>
              <a:rPr lang="es-ES" dirty="0" smtClean="0">
                <a:solidFill>
                  <a:srgbClr val="0070C0"/>
                </a:solidFill>
              </a:rPr>
              <a:t>Fotos avances de la obra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87" y="1434533"/>
            <a:ext cx="3390028" cy="254252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883" y="1464571"/>
            <a:ext cx="3396343" cy="254725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73" y="4186001"/>
            <a:ext cx="3396342" cy="254725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884" y="4186000"/>
            <a:ext cx="3396342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93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00" y="220980"/>
            <a:ext cx="1765413" cy="5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0" y="562747"/>
            <a:ext cx="6914606" cy="56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Control de Proyecto Nueva Sala NAP</a:t>
            </a:r>
            <a:endParaRPr lang="en-US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746796"/>
              </p:ext>
            </p:extLst>
          </p:nvPr>
        </p:nvGraphicFramePr>
        <p:xfrm>
          <a:off x="2140378" y="6038531"/>
          <a:ext cx="31781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Hoja de cálculo" r:id="rId4" imgW="3177434" imgH="464930" progId="Excel.Sheet.12">
                  <p:embed/>
                </p:oleObj>
              </mc:Choice>
              <mc:Fallback>
                <p:oleObj name="Hoja de cálculo" r:id="rId4" imgW="3177434" imgH="464930" progId="Excel.Sheet.12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0378" y="6038531"/>
                        <a:ext cx="3178175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1" descr="CONTROL DE PROYECTO NUEVA SALA NAP" title="CONTROL DE PROYECTO NUEVA SALA NAP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431427"/>
              </p:ext>
            </p:extLst>
          </p:nvPr>
        </p:nvGraphicFramePr>
        <p:xfrm>
          <a:off x="0" y="843076"/>
          <a:ext cx="12192000" cy="5350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89896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00" y="220980"/>
            <a:ext cx="1765413" cy="5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0" y="562747"/>
            <a:ext cx="6914606" cy="56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Control de Proyecto Nueva Sala NAP</a:t>
            </a:r>
            <a:endParaRPr lang="en-US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0" y="938686"/>
            <a:ext cx="6914606" cy="56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 smtClean="0"/>
              <a:t>	   </a:t>
            </a:r>
            <a:r>
              <a:rPr lang="es-ES" dirty="0" smtClean="0">
                <a:solidFill>
                  <a:srgbClr val="0070C0"/>
                </a:solidFill>
              </a:rPr>
              <a:t>Fotos avances de la obra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46" y="4190684"/>
            <a:ext cx="3382251" cy="253668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710" y="1499345"/>
            <a:ext cx="3390028" cy="254252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40" y="1464571"/>
            <a:ext cx="3396343" cy="254725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0" y="4190684"/>
            <a:ext cx="3382250" cy="253668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7" y="1464571"/>
            <a:ext cx="3363686" cy="25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15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00" y="220980"/>
            <a:ext cx="1765413" cy="5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0" y="562747"/>
            <a:ext cx="6914606" cy="56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Control de Proyecto Nueva Sala NAP</a:t>
            </a:r>
            <a:endParaRPr lang="en-US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0" y="938686"/>
            <a:ext cx="6914606" cy="56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 smtClean="0"/>
              <a:t>	   </a:t>
            </a:r>
            <a:r>
              <a:rPr lang="es-ES" dirty="0" smtClean="0">
                <a:solidFill>
                  <a:srgbClr val="0070C0"/>
                </a:solidFill>
              </a:rPr>
              <a:t>Fotos avances de la obra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1" y="4447108"/>
            <a:ext cx="3080657" cy="23104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5945" y="1684402"/>
            <a:ext cx="2960915" cy="22206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5128" y="1684401"/>
            <a:ext cx="2960914" cy="222068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33" y="4460261"/>
            <a:ext cx="3063119" cy="22973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0535" y="1684399"/>
            <a:ext cx="2960917" cy="222068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667" y="4447108"/>
            <a:ext cx="3063120" cy="22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49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00" y="220980"/>
            <a:ext cx="1765413" cy="5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0" y="562747"/>
            <a:ext cx="6914606" cy="56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Control de Proyecto Nueva Sala NAP</a:t>
            </a:r>
            <a:endParaRPr lang="en-US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746796"/>
              </p:ext>
            </p:extLst>
          </p:nvPr>
        </p:nvGraphicFramePr>
        <p:xfrm>
          <a:off x="2140378" y="6038531"/>
          <a:ext cx="31781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Hoja de cálculo" r:id="rId4" imgW="3177434" imgH="464930" progId="Excel.Sheet.12">
                  <p:embed/>
                </p:oleObj>
              </mc:Choice>
              <mc:Fallback>
                <p:oleObj name="Hoja de cálculo" r:id="rId4" imgW="3177434" imgH="464930" progId="Excel.Sheet.12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0378" y="6038531"/>
                        <a:ext cx="3178175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1" descr="CONTROL DE PROYECTO NUEVA SALA NAP" title="CONTROL DE PROYECTO NUEVA SALA NAP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765646"/>
              </p:ext>
            </p:extLst>
          </p:nvPr>
        </p:nvGraphicFramePr>
        <p:xfrm>
          <a:off x="0" y="843077"/>
          <a:ext cx="12192000" cy="532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17902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3318</TotalTime>
  <Words>71</Words>
  <Application>Microsoft Office PowerPoint</Application>
  <PresentationFormat>Panorámica</PresentationFormat>
  <Paragraphs>23</Paragraphs>
  <Slides>10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Hoja de cálculo</vt:lpstr>
      <vt:lpstr>Proyecto Nueva Sala NAP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Nueva Sala NAP</dc:title>
  <dc:creator>syt</dc:creator>
  <cp:lastModifiedBy>syt</cp:lastModifiedBy>
  <cp:revision>33</cp:revision>
  <dcterms:created xsi:type="dcterms:W3CDTF">2022-09-15T12:30:25Z</dcterms:created>
  <dcterms:modified xsi:type="dcterms:W3CDTF">2022-11-18T12:44:33Z</dcterms:modified>
</cp:coreProperties>
</file>