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7.jpeg" ContentType="image/jpeg"/>
  <Override PartName="/ppt/media/image13.wmf" ContentType="image/x-wmf"/>
  <Override PartName="/ppt/media/image26.jpeg" ContentType="image/jpeg"/>
  <Override PartName="/ppt/media/image24.jpeg" ContentType="image/jpeg"/>
  <Override PartName="/ppt/media/image22.png" ContentType="image/png"/>
  <Override PartName="/ppt/media/image6.wmf" ContentType="image/x-wmf"/>
  <Override PartName="/ppt/media/image19.jpeg" ContentType="image/jpeg"/>
  <Override PartName="/ppt/media/image7.png" ContentType="image/png"/>
  <Override PartName="/ppt/media/image11.jpeg" ContentType="image/jpeg"/>
  <Override PartName="/ppt/media/image9.jpeg" ContentType="image/jpeg"/>
  <Override PartName="/ppt/media/image28.png" ContentType="image/png"/>
  <Override PartName="/ppt/media/image8.jpeg" ContentType="image/jpeg"/>
  <Override PartName="/ppt/media/image5.png" ContentType="image/png"/>
  <Override PartName="/ppt/media/image30.jpeg" ContentType="image/jpeg"/>
  <Override PartName="/ppt/media/image20.jpeg" ContentType="image/jpeg"/>
  <Override PartName="/ppt/media/image31.jpeg" ContentType="image/jpeg"/>
  <Override PartName="/ppt/media/image32.png" ContentType="image/png"/>
  <Override PartName="/ppt/media/image2.png" ContentType="image/png"/>
  <Override PartName="/ppt/media/image25.jpeg" ContentType="image/jpeg"/>
  <Override PartName="/ppt/media/image29.jpeg" ContentType="image/jpeg"/>
  <Override PartName="/ppt/media/image33.wmf" ContentType="image/x-wmf"/>
  <Override PartName="/ppt/media/image34.png" ContentType="image/png"/>
  <Override PartName="/ppt/media/image4.wmf" ContentType="image/x-wmf"/>
  <Override PartName="/ppt/media/image3.png" ContentType="image/png"/>
  <Override PartName="/ppt/media/image17.jpeg" ContentType="image/jpeg"/>
  <Override PartName="/ppt/media/image1.png" ContentType="image/png"/>
  <Override PartName="/ppt/media/image10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18.png" ContentType="image/png"/>
  <Override PartName="/ppt/media/image21.jpeg" ContentType="image/jpeg"/>
  <Override PartName="/ppt/media/image12.png" ContentType="image/png"/>
  <Override PartName="/ppt/media/image23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8846664895031"/>
          <c:y val="0.175779756377342"/>
          <c:w val="0.778811232172912"/>
          <c:h val="0.724149232534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3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  <c:pt idx="7">
                  <c:v>44774</c:v>
                </c:pt>
                <c:pt idx="8">
                  <c:v>44774</c:v>
                </c:pt>
                <c:pt idx="9">
                  <c:v>44774</c:v>
                </c:pt>
                <c:pt idx="12">
                  <c:v>44774</c:v>
                </c:pt>
                <c:pt idx="13">
                  <c:v>44774</c:v>
                </c:pt>
                <c:pt idx="14">
                  <c:v>44774</c:v>
                </c:pt>
                <c:pt idx="15">
                  <c:v>44774</c:v>
                </c:pt>
                <c:pt idx="16">
                  <c:v>44774</c:v>
                </c:pt>
                <c:pt idx="17">
                  <c:v>44774</c:v>
                </c:pt>
                <c:pt idx="20">
                  <c:v>44774</c:v>
                </c:pt>
                <c:pt idx="21">
                  <c:v>44774</c:v>
                </c:pt>
                <c:pt idx="22">
                  <c:v>44774</c:v>
                </c:pt>
                <c:pt idx="23">
                  <c:v>44774</c:v>
                </c:pt>
                <c:pt idx="24">
                  <c:v>44774</c:v>
                </c:pt>
                <c:pt idx="25">
                  <c:v>44774</c:v>
                </c:pt>
                <c:pt idx="28">
                  <c:v>44774</c:v>
                </c:pt>
                <c:pt idx="29">
                  <c:v>44774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3"/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18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23</c:v>
                </c:pt>
                <c:pt idx="9">
                  <c:v>10</c:v>
                </c:pt>
                <c:pt idx="12">
                  <c:v>35</c:v>
                </c:pt>
                <c:pt idx="13">
                  <c:v>49</c:v>
                </c:pt>
                <c:pt idx="14">
                  <c:v>38</c:v>
                </c:pt>
                <c:pt idx="15">
                  <c:v>38</c:v>
                </c:pt>
                <c:pt idx="16">
                  <c:v>50</c:v>
                </c:pt>
                <c:pt idx="17">
                  <c:v>64</c:v>
                </c:pt>
                <c:pt idx="20">
                  <c:v>33</c:v>
                </c:pt>
                <c:pt idx="21">
                  <c:v>36</c:v>
                </c:pt>
                <c:pt idx="22">
                  <c:v>36</c:v>
                </c:pt>
                <c:pt idx="23">
                  <c:v>50</c:v>
                </c:pt>
                <c:pt idx="24">
                  <c:v>49</c:v>
                </c:pt>
                <c:pt idx="25">
                  <c:v>46</c:v>
                </c:pt>
                <c:pt idx="28">
                  <c:v>114</c:v>
                </c:pt>
                <c:pt idx="29">
                  <c:v>97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e46c0a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0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3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4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5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6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7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8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9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0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3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4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5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6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7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8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9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0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3"/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21</c:v>
                </c:pt>
                <c:pt idx="9">
                  <c:v>14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3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4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5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6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7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8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9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3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4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5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6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7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8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9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3"/>
                <c:pt idx="1">
                  <c:v>14</c:v>
                </c:pt>
                <c:pt idx="2">
                  <c:v>16</c:v>
                </c:pt>
                <c:pt idx="3">
                  <c:v>12</c:v>
                </c:pt>
                <c:pt idx="4">
                  <c:v>18</c:v>
                </c:pt>
                <c:pt idx="5">
                  <c:v>25</c:v>
                </c:pt>
                <c:pt idx="6">
                  <c:v>22</c:v>
                </c:pt>
                <c:pt idx="7">
                  <c:v>14</c:v>
                </c:pt>
                <c:pt idx="8">
                  <c:v>24</c:v>
                </c:pt>
                <c:pt idx="9">
                  <c:v>25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3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4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5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6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7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8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9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3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4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5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6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7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8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9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14</c:v>
                </c:pt>
                <c:pt idx="16">
                  <c:v>17</c:v>
                </c:pt>
                <c:pt idx="17">
                  <c:v>20</c:v>
                </c:pt>
                <c:pt idx="20">
                  <c:v>60</c:v>
                </c:pt>
                <c:pt idx="21">
                  <c:v>40</c:v>
                </c:pt>
                <c:pt idx="22">
                  <c:v>30</c:v>
                </c:pt>
                <c:pt idx="23">
                  <c:v>30</c:v>
                </c:pt>
                <c:pt idx="24">
                  <c:v>45</c:v>
                </c:pt>
                <c:pt idx="25">
                  <c:v>21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3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4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5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6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7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8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9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3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4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5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6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7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8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9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la sala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2">
                  <c:v>6</c:v>
                </c:pt>
                <c:pt idx="13">
                  <c:v>34</c:v>
                </c:pt>
                <c:pt idx="14">
                  <c:v>35</c:v>
                </c:pt>
                <c:pt idx="15">
                  <c:v>15</c:v>
                </c:pt>
                <c:pt idx="16">
                  <c:v>21</c:v>
                </c:pt>
                <c:pt idx="17">
                  <c:v>14</c:v>
                </c:pt>
                <c:pt idx="20">
                  <c:v>21</c:v>
                </c:pt>
                <c:pt idx="21">
                  <c:v>21</c:v>
                </c:pt>
                <c:pt idx="22">
                  <c:v>55</c:v>
                </c:pt>
                <c:pt idx="23">
                  <c:v>44</c:v>
                </c:pt>
                <c:pt idx="24">
                  <c:v>25</c:v>
                </c:pt>
                <c:pt idx="25">
                  <c:v>21</c:v>
                </c:pt>
                <c:pt idx="28">
                  <c:v>5</c:v>
                </c:pt>
                <c:pt idx="29">
                  <c:v>5</c:v>
                </c:pt>
              </c:numCache>
            </c:numRef>
          </c:val>
        </c:ser>
        <c:gapWidth val="80"/>
        <c:overlap val="100"/>
        <c:axId val="17427708"/>
        <c:axId val="54856988"/>
      </c:barChart>
      <c:catAx>
        <c:axId val="17427708"/>
        <c:scaling>
          <c:orientation val="maxMin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[$-2C0A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4856988"/>
        <c:crosses val="autoZero"/>
        <c:auto val="1"/>
        <c:lblAlgn val="ctr"/>
        <c:lblOffset val="100"/>
        <c:noMultiLvlLbl val="0"/>
      </c:catAx>
      <c:valAx>
        <c:axId val="54856988"/>
        <c:scaling>
          <c:orientation val="minMax"/>
          <c:max val="4490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 rot="-2400000"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7427708"/>
        <c:crossesAt val="1"/>
        <c:crossBetween val="between"/>
        <c:majorUnit val="4"/>
        <c:minorUnit val="1"/>
      </c:valAx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7813210499897"/>
          <c:y val="0.180570505920344"/>
          <c:w val="0.778840759441344"/>
          <c:h val="0.7361410118406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0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  <c:pt idx="7">
                  <c:v>44774</c:v>
                </c:pt>
                <c:pt idx="8">
                  <c:v>44774</c:v>
                </c:pt>
                <c:pt idx="9">
                  <c:v>44774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0"/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29</c:v>
                </c:pt>
                <c:pt idx="6">
                  <c:v>10</c:v>
                </c:pt>
                <c:pt idx="7">
                  <c:v>10</c:v>
                </c:pt>
                <c:pt idx="8">
                  <c:v>22</c:v>
                </c:pt>
                <c:pt idx="9">
                  <c:v>10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e46c0a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0"/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125</c:v>
                </c:pt>
                <c:pt idx="5">
                  <c:v>15</c:v>
                </c:pt>
                <c:pt idx="6">
                  <c:v>29</c:v>
                </c:pt>
                <c:pt idx="7">
                  <c:v>12</c:v>
                </c:pt>
                <c:pt idx="8">
                  <c:v>21</c:v>
                </c:pt>
                <c:pt idx="9">
                  <c:v>14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0"/>
                <c:pt idx="1">
                  <c:v>7</c:v>
                </c:pt>
                <c:pt idx="2">
                  <c:v>18</c:v>
                </c:pt>
                <c:pt idx="3">
                  <c:v>5</c:v>
                </c:pt>
                <c:pt idx="5">
                  <c:v>91</c:v>
                </c:pt>
                <c:pt idx="6">
                  <c:v>96</c:v>
                </c:pt>
                <c:pt idx="7">
                  <c:v>8</c:v>
                </c:pt>
                <c:pt idx="8">
                  <c:v>9</c:v>
                </c:pt>
                <c:pt idx="9">
                  <c:v>111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1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1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</c:numCache>
            </c:numRef>
          </c:val>
        </c:ser>
        <c:gapWidth val="80"/>
        <c:overlap val="100"/>
        <c:axId val="7908981"/>
        <c:axId val="63404964"/>
      </c:barChart>
      <c:catAx>
        <c:axId val="7908981"/>
        <c:scaling>
          <c:orientation val="maxMin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[$-2C0A]dd/mm/yyyy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3404964"/>
        <c:crosses val="autoZero"/>
        <c:auto val="1"/>
        <c:lblAlgn val="ctr"/>
        <c:lblOffset val="100"/>
        <c:noMultiLvlLbl val="0"/>
      </c:catAx>
      <c:valAx>
        <c:axId val="63404964"/>
        <c:scaling>
          <c:orientation val="minMax"/>
          <c:max val="4492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 w="6480">
            <a:solidFill>
              <a:srgbClr val="afabab"/>
            </a:solidFill>
            <a:round/>
          </a:ln>
        </c:spPr>
        <c:txPr>
          <a:bodyPr rot="-2400000"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7908981"/>
        <c:crossesAt val="1"/>
        <c:crossBetween val="between"/>
        <c:majorUnit val="4"/>
        <c:minorUnit val="1"/>
      </c:valAx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7813210499897"/>
          <c:y val="0.180570505920344"/>
          <c:w val="0.778840759441344"/>
          <c:h val="0.7361410118406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1">
                  <c:v>43</c:v>
                </c:pt>
                <c:pt idx="2">
                  <c:v>44</c:v>
                </c:pt>
                <c:pt idx="3">
                  <c:v>21</c:v>
                </c:pt>
                <c:pt idx="4">
                  <c:v>44</c:v>
                </c:pt>
                <c:pt idx="5">
                  <c:v>34</c:v>
                </c:pt>
                <c:pt idx="6">
                  <c:v>52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7"/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9</c:v>
                </c:pt>
                <c:pt idx="5">
                  <c:v>24</c:v>
                </c:pt>
                <c:pt idx="6">
                  <c:v>22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2  CONSTRUCCIÓN DE SALA</c:v>
                </c:pt>
                <c:pt idx="1">
                  <c:v>Desocupar sala / Rebocar y pintar</c:v>
                </c:pt>
                <c:pt idx="2">
                  <c:v>Instalación de Fenólicos en el piso</c:v>
                </c:pt>
                <c:pt idx="3">
                  <c:v>Estructura metálica para los aires</c:v>
                </c:pt>
                <c:pt idx="4">
                  <c:v>Colocación Durlock en puertas laterales</c:v>
                </c:pt>
                <c:pt idx="5">
                  <c:v>Instalación del Piso Técnico y Bandejas</c:v>
                </c:pt>
                <c:pt idx="6">
                  <c:v>Instalación de Puerta Metálica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7"/>
                <c:pt idx="1">
                  <c:v>24</c:v>
                </c:pt>
                <c:pt idx="2">
                  <c:v>32</c:v>
                </c:pt>
                <c:pt idx="3">
                  <c:v>51</c:v>
                </c:pt>
                <c:pt idx="4">
                  <c:v>21</c:v>
                </c:pt>
                <c:pt idx="5">
                  <c:v>57</c:v>
                </c:pt>
                <c:pt idx="6">
                  <c:v>49</c:v>
                </c:pt>
              </c:numCache>
            </c:numRef>
          </c:val>
        </c:ser>
        <c:gapWidth val="80"/>
        <c:overlap val="100"/>
        <c:axId val="20234118"/>
        <c:axId val="2320092"/>
      </c:barChart>
      <c:catAx>
        <c:axId val="20234118"/>
        <c:scaling>
          <c:orientation val="maxMin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[$-2C0A]dd/mm/yyyy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320092"/>
        <c:crosses val="autoZero"/>
        <c:auto val="1"/>
        <c:lblAlgn val="ctr"/>
        <c:lblOffset val="100"/>
        <c:noMultiLvlLbl val="0"/>
      </c:catAx>
      <c:valAx>
        <c:axId val="2320092"/>
        <c:scaling>
          <c:orientation val="minMax"/>
          <c:max val="4492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 w="6480">
            <a:solidFill>
              <a:srgbClr val="afabab"/>
            </a:solidFill>
            <a:round/>
          </a:ln>
        </c:spPr>
        <c:txPr>
          <a:bodyPr rot="-2400000"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20234118"/>
        <c:crossesAt val="1"/>
        <c:crossBetween val="between"/>
        <c:majorUnit val="4"/>
        <c:minorUnit val="1"/>
      </c:valAx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7813210499897"/>
          <c:y val="0.180532051715968"/>
          <c:w val="0.778840759441344"/>
          <c:h val="0.7361402558721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7"/>
                <c:pt idx="1">
                  <c:v>27</c:v>
                </c:pt>
                <c:pt idx="2">
                  <c:v>39</c:v>
                </c:pt>
                <c:pt idx="3">
                  <c:v>31</c:v>
                </c:pt>
                <c:pt idx="4">
                  <c:v>135</c:v>
                </c:pt>
                <c:pt idx="5">
                  <c:v>97</c:v>
                </c:pt>
                <c:pt idx="6">
                  <c:v>71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7"/>
                <c:pt idx="1">
                  <c:v>49</c:v>
                </c:pt>
                <c:pt idx="2">
                  <c:v>75</c:v>
                </c:pt>
                <c:pt idx="3">
                  <c:v>13</c:v>
                </c:pt>
                <c:pt idx="5">
                  <c:v>38</c:v>
                </c:pt>
                <c:pt idx="6">
                  <c:v>43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3  INSTALACIÓN DE EQUIPOS</c:v>
                </c:pt>
                <c:pt idx="1">
                  <c:v>Aires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SCI FM-200</c:v>
                </c:pt>
                <c:pt idx="6">
                  <c:v>Control de acceso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7"/>
                <c:pt idx="1">
                  <c:v>30</c:v>
                </c:pt>
                <c:pt idx="2">
                  <c:v>21</c:v>
                </c:pt>
                <c:pt idx="3">
                  <c:v>91</c:v>
                </c:pt>
                <c:pt idx="6">
                  <c:v>21</c:v>
                </c:pt>
              </c:numCache>
            </c:numRef>
          </c:val>
        </c:ser>
        <c:gapWidth val="80"/>
        <c:overlap val="100"/>
        <c:axId val="32408810"/>
        <c:axId val="52904623"/>
      </c:barChart>
      <c:catAx>
        <c:axId val="32408810"/>
        <c:scaling>
          <c:orientation val="maxMin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[$-2C0A]dd/mm/yyyy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2904623"/>
        <c:crosses val="autoZero"/>
        <c:auto val="1"/>
        <c:lblAlgn val="ctr"/>
        <c:lblOffset val="100"/>
        <c:noMultiLvlLbl val="0"/>
      </c:catAx>
      <c:valAx>
        <c:axId val="52904623"/>
        <c:scaling>
          <c:orientation val="minMax"/>
          <c:max val="4492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 w="6480">
            <a:solidFill>
              <a:srgbClr val="afabab"/>
            </a:solidFill>
            <a:round/>
          </a:ln>
        </c:spPr>
        <c:txPr>
          <a:bodyPr rot="-2400000"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2408810"/>
        <c:crossesAt val="1"/>
        <c:crossBetween val="between"/>
        <c:majorUnit val="4"/>
        <c:minorUnit val="1"/>
      </c:valAx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7813210499897"/>
          <c:y val="0.180571505775856"/>
          <c:w val="0.778840759441344"/>
          <c:h val="0.7361345673174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1">
                  <c:v>44774</c:v>
                </c:pt>
                <c:pt idx="2">
                  <c:v>44774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1">
                  <c:v>107</c:v>
                </c:pt>
                <c:pt idx="2">
                  <c:v>135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3"/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4  ARRANQUE Y PUESTAS EN MARCHA</c:v>
                </c:pt>
                <c:pt idx="1">
                  <c:v>Aires Westric 5Ton</c:v>
                </c:pt>
                <c:pt idx="2">
                  <c:v>UPS 40 KVA Eaton 93E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3"/>
                <c:pt idx="1">
                  <c:v>28</c:v>
                </c:pt>
              </c:numCache>
            </c:numRef>
          </c:val>
        </c:ser>
        <c:gapWidth val="80"/>
        <c:overlap val="100"/>
        <c:axId val="59359518"/>
        <c:axId val="96613743"/>
      </c:barChart>
      <c:catAx>
        <c:axId val="59359518"/>
        <c:scaling>
          <c:orientation val="maxMin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[$-2C0A]dd/mm/yyyy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6613743"/>
        <c:crosses val="autoZero"/>
        <c:auto val="1"/>
        <c:lblAlgn val="ctr"/>
        <c:lblOffset val="100"/>
        <c:noMultiLvlLbl val="0"/>
      </c:catAx>
      <c:valAx>
        <c:axId val="96613743"/>
        <c:scaling>
          <c:orientation val="minMax"/>
          <c:max val="4492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 w="6480">
            <a:solidFill>
              <a:srgbClr val="afabab"/>
            </a:solidFill>
            <a:round/>
          </a:ln>
        </c:spPr>
        <c:txPr>
          <a:bodyPr rot="-2400000"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59359518"/>
        <c:crossesAt val="1"/>
        <c:crossBetween val="between"/>
        <c:majorUnit val="4"/>
        <c:minorUnit val="1"/>
      </c:valAx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77813210499897"/>
          <c:y val="0.180563255349817"/>
          <c:w val="0.778840759441344"/>
          <c:h val="0.7361680895886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3"/>
                <c:pt idx="1">
                  <c:v>44774</c:v>
                </c:pt>
                <c:pt idx="2">
                  <c:v>44774</c:v>
                </c:pt>
                <c:pt idx="3">
                  <c:v>44774</c:v>
                </c:pt>
                <c:pt idx="4">
                  <c:v>44774</c:v>
                </c:pt>
                <c:pt idx="5">
                  <c:v>44774</c:v>
                </c:pt>
                <c:pt idx="6">
                  <c:v>44774</c:v>
                </c:pt>
                <c:pt idx="7">
                  <c:v>44774</c:v>
                </c:pt>
                <c:pt idx="8">
                  <c:v>44774</c:v>
                </c:pt>
                <c:pt idx="9">
                  <c:v>44774</c:v>
                </c:pt>
                <c:pt idx="12">
                  <c:v>44774</c:v>
                </c:pt>
                <c:pt idx="13">
                  <c:v>44774</c:v>
                </c:pt>
                <c:pt idx="14">
                  <c:v>44774</c:v>
                </c:pt>
                <c:pt idx="15">
                  <c:v>44774</c:v>
                </c:pt>
                <c:pt idx="16">
                  <c:v>44774</c:v>
                </c:pt>
                <c:pt idx="17">
                  <c:v>44774</c:v>
                </c:pt>
                <c:pt idx="20">
                  <c:v>44774</c:v>
                </c:pt>
                <c:pt idx="21">
                  <c:v>44774</c:v>
                </c:pt>
                <c:pt idx="22">
                  <c:v>44774</c:v>
                </c:pt>
                <c:pt idx="23">
                  <c:v>44774</c:v>
                </c:pt>
                <c:pt idx="24">
                  <c:v>44774</c:v>
                </c:pt>
                <c:pt idx="25">
                  <c:v>44774</c:v>
                </c:pt>
                <c:pt idx="28">
                  <c:v>44774</c:v>
                </c:pt>
                <c:pt idx="29">
                  <c:v>44774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Duración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3"/>
                <c:pt idx="1">
                  <c:v>5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29</c:v>
                </c:pt>
                <c:pt idx="6">
                  <c:v>10</c:v>
                </c:pt>
                <c:pt idx="7">
                  <c:v>10</c:v>
                </c:pt>
                <c:pt idx="8">
                  <c:v>22</c:v>
                </c:pt>
                <c:pt idx="9">
                  <c:v>10</c:v>
                </c:pt>
                <c:pt idx="12">
                  <c:v>43</c:v>
                </c:pt>
                <c:pt idx="13">
                  <c:v>44</c:v>
                </c:pt>
                <c:pt idx="14">
                  <c:v>21</c:v>
                </c:pt>
                <c:pt idx="15">
                  <c:v>44</c:v>
                </c:pt>
                <c:pt idx="16">
                  <c:v>34</c:v>
                </c:pt>
                <c:pt idx="17">
                  <c:v>52</c:v>
                </c:pt>
                <c:pt idx="20">
                  <c:v>27</c:v>
                </c:pt>
                <c:pt idx="21">
                  <c:v>39</c:v>
                </c:pt>
                <c:pt idx="22">
                  <c:v>31</c:v>
                </c:pt>
                <c:pt idx="23">
                  <c:v>135</c:v>
                </c:pt>
                <c:pt idx="24">
                  <c:v>97</c:v>
                </c:pt>
                <c:pt idx="25">
                  <c:v>71</c:v>
                </c:pt>
                <c:pt idx="28">
                  <c:v>107</c:v>
                </c:pt>
                <c:pt idx="29">
                  <c:v>135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e46c0a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0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3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4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5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6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7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8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19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0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3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4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5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6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7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8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29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0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1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Pt>
            <c:idx val="32"/>
            <c:invertIfNegative val="0"/>
            <c:spPr>
              <a:solidFill>
                <a:srgbClr val="558ed5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3"/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125</c:v>
                </c:pt>
                <c:pt idx="5">
                  <c:v>15</c:v>
                </c:pt>
                <c:pt idx="6">
                  <c:v>29</c:v>
                </c:pt>
                <c:pt idx="7">
                  <c:v>12</c:v>
                </c:pt>
                <c:pt idx="8">
                  <c:v>21</c:v>
                </c:pt>
                <c:pt idx="9">
                  <c:v>14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3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4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5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6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7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8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19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3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4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5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6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7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8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29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0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1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Pt>
            <c:idx val="32"/>
            <c:invertIfNegative val="0"/>
            <c:spPr>
              <a:solidFill>
                <a:srgbClr val="9bbb59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33"/>
                <c:pt idx="1">
                  <c:v>7</c:v>
                </c:pt>
                <c:pt idx="2">
                  <c:v>18</c:v>
                </c:pt>
                <c:pt idx="3">
                  <c:v>5</c:v>
                </c:pt>
                <c:pt idx="5">
                  <c:v>91</c:v>
                </c:pt>
                <c:pt idx="6">
                  <c:v>96</c:v>
                </c:pt>
                <c:pt idx="7">
                  <c:v>8</c:v>
                </c:pt>
                <c:pt idx="8">
                  <c:v>9</c:v>
                </c:pt>
                <c:pt idx="9">
                  <c:v>111</c:v>
                </c:pt>
              </c:numCache>
            </c:numRef>
          </c:val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3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4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5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6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7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8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19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3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4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5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6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7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8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29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0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1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Pt>
            <c:idx val="32"/>
            <c:invertIfNegative val="0"/>
            <c:spPr>
              <a:solidFill>
                <a:srgbClr val="f79646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  <c:pt idx="12">
                  <c:v>7</c:v>
                </c:pt>
                <c:pt idx="13">
                  <c:v>9</c:v>
                </c:pt>
                <c:pt idx="14">
                  <c:v>5</c:v>
                </c:pt>
                <c:pt idx="15">
                  <c:v>9</c:v>
                </c:pt>
                <c:pt idx="16">
                  <c:v>24</c:v>
                </c:pt>
                <c:pt idx="17">
                  <c:v>22</c:v>
                </c:pt>
                <c:pt idx="20">
                  <c:v>49</c:v>
                </c:pt>
                <c:pt idx="21">
                  <c:v>75</c:v>
                </c:pt>
                <c:pt idx="22">
                  <c:v>13</c:v>
                </c:pt>
                <c:pt idx="24">
                  <c:v>38</c:v>
                </c:pt>
                <c:pt idx="25">
                  <c:v>43</c:v>
                </c:pt>
              </c:numCache>
            </c:numRef>
          </c:val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Duración</c:v>
                </c:pt>
              </c:strCache>
            </c:strRef>
          </c:tx>
          <c:spPr>
            <a:solidFill>
              <a:srgbClr val="83caff"/>
            </a:solidFill>
            <a:ln>
              <a:noFill/>
            </a:ln>
          </c:spPr>
          <c:invertIfNegative val="0"/>
          <c:dPt>
            <c:idx val="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4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5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6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7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8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9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3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4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5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6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7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8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19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3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4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5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6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7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8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29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0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1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Pt>
            <c:idx val="32"/>
            <c:invertIfNegative val="0"/>
            <c:spPr>
              <a:solidFill>
                <a:srgbClr val="83caff"/>
              </a:solidFill>
              <a:ln>
                <a:noFill/>
              </a:ln>
            </c:spPr>
          </c:dPt>
          <c:dLbls>
            <c:dLbl>
              <c:idx val="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3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4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5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6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7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8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tx>
                <c:rich>
                  <a:bodyPr/>
                  <a:p>
                    <a:r>
                      <a:rPr b="0" lang="en-US" sz="1300" spc="-1" strike="noStrike">
                        <a:latin typeface="Arial"/>
                      </a:rPr>
                      <a:t>[CELLRANGE]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9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0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32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0"/>
                <c:pt idx="0">
                  <c:v>1  PROCURA DE MATERIALES</c:v>
                </c:pt>
                <c:pt idx="1">
                  <c:v>Equipo Westric 5ton</c:v>
                </c:pt>
                <c:pt idx="2">
                  <c:v>UPS 40 KVA Eaton 93E</c:v>
                </c:pt>
                <c:pt idx="3">
                  <c:v>Racks </c:v>
                </c:pt>
                <c:pt idx="4">
                  <c:v>PDU's</c:v>
                </c:pt>
                <c:pt idx="5">
                  <c:v>Sistema Contra Incendio FM-200</c:v>
                </c:pt>
                <c:pt idx="6">
                  <c:v>Control de acceso</c:v>
                </c:pt>
                <c:pt idx="7">
                  <c:v>Piso Técnico</c:v>
                </c:pt>
                <c:pt idx="8">
                  <c:v>Puerta Metálica</c:v>
                </c:pt>
                <c:pt idx="9">
                  <c:v>Materiales Eléctricos y Otros</c:v>
                </c:pt>
                <c:pt idx="10">
                  <c:v/>
                </c:pt>
                <c:pt idx="11">
                  <c:v>2  CONSTRUCCIÓN DE SALA</c:v>
                </c:pt>
                <c:pt idx="12">
                  <c:v>Desocupar sala / Rebocar y pintar</c:v>
                </c:pt>
                <c:pt idx="13">
                  <c:v>Instalación de Fenólicos en el piso</c:v>
                </c:pt>
                <c:pt idx="14">
                  <c:v>Estructura metálica para los aires</c:v>
                </c:pt>
                <c:pt idx="15">
                  <c:v>Colocación Durlock en puertas laterales</c:v>
                </c:pt>
                <c:pt idx="16">
                  <c:v>Instalación del Piso Técnico y Bandejas</c:v>
                </c:pt>
                <c:pt idx="17">
                  <c:v>Instalación de Puerta Metálica</c:v>
                </c:pt>
                <c:pt idx="18">
                  <c:v/>
                </c:pt>
                <c:pt idx="19">
                  <c:v>3  INSTALACIÓN DE EQUIPOS</c:v>
                </c:pt>
                <c:pt idx="20">
                  <c:v>Aires Westric 5Ton</c:v>
                </c:pt>
                <c:pt idx="21">
                  <c:v>UPS 40 KVA Eaton 93E</c:v>
                </c:pt>
                <c:pt idx="22">
                  <c:v>Racks </c:v>
                </c:pt>
                <c:pt idx="23">
                  <c:v>PDU's</c:v>
                </c:pt>
                <c:pt idx="24">
                  <c:v>SCI FM-200</c:v>
                </c:pt>
                <c:pt idx="25">
                  <c:v>Control de acceso</c:v>
                </c:pt>
                <c:pt idx="26">
                  <c:v/>
                </c:pt>
                <c:pt idx="27">
                  <c:v>4  ARRANQUE Y PUESTAS EN MARCHA</c:v>
                </c:pt>
                <c:pt idx="28">
                  <c:v>Aires Westric 5Ton</c:v>
                </c:pt>
                <c:pt idx="29">
                  <c:v>UPS 40 KVA Eaton 93E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33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7">
                  <c:v>0</c:v>
                </c:pt>
                <c:pt idx="9">
                  <c:v>0</c:v>
                </c:pt>
                <c:pt idx="12">
                  <c:v>24</c:v>
                </c:pt>
                <c:pt idx="13">
                  <c:v>32</c:v>
                </c:pt>
                <c:pt idx="14">
                  <c:v>51</c:v>
                </c:pt>
                <c:pt idx="15">
                  <c:v>21</c:v>
                </c:pt>
                <c:pt idx="16">
                  <c:v>57</c:v>
                </c:pt>
                <c:pt idx="17">
                  <c:v>49</c:v>
                </c:pt>
                <c:pt idx="20">
                  <c:v>30</c:v>
                </c:pt>
                <c:pt idx="21">
                  <c:v>21</c:v>
                </c:pt>
                <c:pt idx="22">
                  <c:v>91</c:v>
                </c:pt>
                <c:pt idx="25">
                  <c:v>21</c:v>
                </c:pt>
                <c:pt idx="28">
                  <c:v>28</c:v>
                </c:pt>
              </c:numCache>
            </c:numRef>
          </c:val>
        </c:ser>
        <c:gapWidth val="80"/>
        <c:overlap val="100"/>
        <c:axId val="63185060"/>
        <c:axId val="39336610"/>
      </c:barChart>
      <c:catAx>
        <c:axId val="63185060"/>
        <c:scaling>
          <c:orientation val="maxMin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[$-2C0A]dd/mm/yyyy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9336610"/>
        <c:crosses val="autoZero"/>
        <c:auto val="1"/>
        <c:lblAlgn val="ctr"/>
        <c:lblOffset val="100"/>
        <c:noMultiLvlLbl val="0"/>
      </c:catAx>
      <c:valAx>
        <c:axId val="39336610"/>
        <c:scaling>
          <c:orientation val="minMax"/>
          <c:max val="44920"/>
          <c:min val="44774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inorGridlines>
          <c:spPr>
            <a:ln w="9360">
              <a:solidFill>
                <a:srgbClr val="b7b7b7"/>
              </a:solidFill>
              <a:round/>
            </a:ln>
          </c:spPr>
        </c:minorGridlines>
        <c:numFmt formatCode="d/m" sourceLinked="0"/>
        <c:majorTickMark val="out"/>
        <c:minorTickMark val="none"/>
        <c:tickLblPos val="nextTo"/>
        <c:spPr>
          <a:ln w="6480">
            <a:solidFill>
              <a:srgbClr val="afabab"/>
            </a:solidFill>
            <a:round/>
          </a:ln>
        </c:spPr>
        <c:txPr>
          <a:bodyPr rot="-2400000"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3185060"/>
        <c:crossesAt val="1"/>
        <c:crossBetween val="between"/>
        <c:majorUnit val="4"/>
        <c:minorUnit val="1"/>
      </c:valAx>
      <c:spPr>
        <a:noFill/>
        <a:ln>
          <a:noFill/>
        </a:ln>
      </c:spPr>
    </c:plotArea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Pulse para desplazar la diapositiva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2000" spc="-1" strike="noStrike">
                <a:latin typeface="Arial"/>
              </a:rPr>
              <a:t>Pulse para editar el formato de las notas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AR" sz="1400" spc="-1" strike="noStrike">
                <a:latin typeface="Times New Roman"/>
              </a:rPr>
              <a:t>&lt;cabecera&gt;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AR" sz="1400" spc="-1" strike="noStrike">
                <a:latin typeface="Times New Roman"/>
              </a:rPr>
              <a:t>&lt;fecha/hora&gt;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AR" sz="1400" spc="-1" strike="noStrike">
                <a:latin typeface="Times New Roman"/>
              </a:rPr>
              <a:t>&lt;pie de página&gt;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77CB523-46C4-4195-B764-6B7AB382C3C9}" type="slidenum">
              <a:rPr b="0" lang="es-AR" sz="1400" spc="-1" strike="noStrike">
                <a:latin typeface="Times New Roman"/>
              </a:rPr>
              <a:t>&lt;número&gt;</a:t>
            </a:fld>
            <a:endParaRPr b="0" lang="es-A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1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43EFEBD-43CF-42BD-9224-E734204C2D5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0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6212213-6C0F-4591-8DD1-3BEC12EA8C4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11F8B8B-D9C8-4D8B-A9F4-2A8269A6D56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clic para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modificar el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estilo de título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del patrón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0E30355-B3A2-43C9-949D-BE58913BF20A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12/15/22</a:t>
            </a:fld>
            <a:endParaRPr b="0" lang="es-A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3B4A574-2BF0-4006-87A9-E7A51B2E6D0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chart" Target="../charts/chart5.xml"/><Relationship Id="rId3" Type="http://schemas.openxmlformats.org/officeDocument/2006/relationships/image" Target="../media/image33.wmf"/><Relationship Id="rId4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chart" Target="../charts/chart6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chart" Target="../charts/chart2.xml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3.xml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chart" Target="../charts/chart4.xml"/><Relationship Id="rId3" Type="http://schemas.openxmlformats.org/officeDocument/2006/relationships/image" Target="../media/image13.wmf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Proyecto Nueva Sala NAP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2534040" y="3602160"/>
            <a:ext cx="6914160" cy="925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Ampliación y Migración de Servicios</a:t>
            </a:r>
            <a:endParaRPr b="0" lang="es-AR" sz="2400" spc="-1" strike="noStrike">
              <a:latin typeface="Arial"/>
            </a:endParaRPr>
          </a:p>
        </p:txBody>
      </p:sp>
      <p:pic>
        <p:nvPicPr>
          <p:cNvPr id="49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0" y="93852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s-ES" sz="2400" spc="-1" strike="noStrike">
                <a:solidFill>
                  <a:srgbClr val="0070c0"/>
                </a:solidFill>
                <a:latin typeface="Calibri"/>
              </a:rPr>
              <a:t>Fotos avances de la obra</a:t>
            </a:r>
            <a:endParaRPr b="0" lang="es-AR" sz="2400" spc="-1" strike="noStrike">
              <a:latin typeface="Arial"/>
            </a:endParaRPr>
          </a:p>
        </p:txBody>
      </p:sp>
      <p:pic>
        <p:nvPicPr>
          <p:cNvPr id="95" name="Imagen 2" descr=""/>
          <p:cNvPicPr/>
          <p:nvPr/>
        </p:nvPicPr>
        <p:blipFill>
          <a:blip r:embed="rId2"/>
          <a:stretch/>
        </p:blipFill>
        <p:spPr>
          <a:xfrm>
            <a:off x="8618760" y="4210560"/>
            <a:ext cx="3229560" cy="2422080"/>
          </a:xfrm>
          <a:prstGeom prst="rect">
            <a:avLst/>
          </a:prstGeom>
          <a:ln>
            <a:noFill/>
          </a:ln>
        </p:spPr>
      </p:pic>
      <p:pic>
        <p:nvPicPr>
          <p:cNvPr id="96" name="Imagen 4" descr=""/>
          <p:cNvPicPr/>
          <p:nvPr/>
        </p:nvPicPr>
        <p:blipFill>
          <a:blip r:embed="rId3"/>
          <a:stretch/>
        </p:blipFill>
        <p:spPr>
          <a:xfrm>
            <a:off x="3675960" y="1570320"/>
            <a:ext cx="4876560" cy="3657240"/>
          </a:xfrm>
          <a:prstGeom prst="rect">
            <a:avLst/>
          </a:prstGeom>
          <a:ln>
            <a:noFill/>
          </a:ln>
        </p:spPr>
      </p:pic>
      <p:pic>
        <p:nvPicPr>
          <p:cNvPr id="97" name="Imagen 11" descr=""/>
          <p:cNvPicPr/>
          <p:nvPr/>
        </p:nvPicPr>
        <p:blipFill>
          <a:blip r:embed="rId4"/>
          <a:stretch/>
        </p:blipFill>
        <p:spPr>
          <a:xfrm>
            <a:off x="362880" y="4210560"/>
            <a:ext cx="3229560" cy="24220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graphicFrame>
        <p:nvGraphicFramePr>
          <p:cNvPr id="100" name="Chart 1"/>
          <p:cNvGraphicFramePr/>
          <p:nvPr/>
        </p:nvGraphicFramePr>
        <p:xfrm>
          <a:off x="0" y="843120"/>
          <a:ext cx="12191760" cy="532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1" name="" descr=""/>
          <p:cNvPicPr/>
          <p:nvPr/>
        </p:nvPicPr>
        <p:blipFill>
          <a:blip r:embed="rId3"/>
          <a:stretch/>
        </p:blipFill>
        <p:spPr>
          <a:xfrm>
            <a:off x="2133720" y="6032520"/>
            <a:ext cx="3174840" cy="4572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graphicFrame>
        <p:nvGraphicFramePr>
          <p:cNvPr id="104" name="Chart 1"/>
          <p:cNvGraphicFramePr/>
          <p:nvPr/>
        </p:nvGraphicFramePr>
        <p:xfrm>
          <a:off x="0" y="562680"/>
          <a:ext cx="12191760" cy="649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Propuesta para desplegar el Proyecto</a:t>
            </a:r>
            <a:endParaRPr b="0" lang="es-AR" sz="2400" spc="-1" strike="noStrike">
              <a:latin typeface="Arial"/>
            </a:endParaRPr>
          </a:p>
        </p:txBody>
      </p:sp>
      <p:pic>
        <p:nvPicPr>
          <p:cNvPr id="51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graphicFrame>
        <p:nvGraphicFramePr>
          <p:cNvPr id="52" name="Chart 1"/>
          <p:cNvGraphicFramePr/>
          <p:nvPr/>
        </p:nvGraphicFramePr>
        <p:xfrm>
          <a:off x="0" y="562680"/>
          <a:ext cx="12191760" cy="659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 spd="slow">
    <p:push dir="r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graphicFrame>
        <p:nvGraphicFramePr>
          <p:cNvPr id="55" name="Chart 1"/>
          <p:cNvGraphicFramePr/>
          <p:nvPr/>
        </p:nvGraphicFramePr>
        <p:xfrm>
          <a:off x="0" y="843120"/>
          <a:ext cx="12191760" cy="535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2108160" y="6032520"/>
            <a:ext cx="1587600" cy="4572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graphicFrame>
        <p:nvGraphicFramePr>
          <p:cNvPr id="59" name="Chart 1"/>
          <p:cNvGraphicFramePr/>
          <p:nvPr/>
        </p:nvGraphicFramePr>
        <p:xfrm>
          <a:off x="0" y="843120"/>
          <a:ext cx="12191760" cy="535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2133720" y="6032520"/>
            <a:ext cx="3174840" cy="4572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0" y="93852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s-ES" sz="2400" spc="-1" strike="noStrike">
                <a:solidFill>
                  <a:srgbClr val="0070c0"/>
                </a:solidFill>
                <a:latin typeface="Calibri"/>
              </a:rPr>
              <a:t>Fotos Construcción de la Sala</a:t>
            </a:r>
            <a:endParaRPr b="0" lang="es-AR" sz="2400" spc="-1" strike="noStrike">
              <a:latin typeface="Arial"/>
            </a:endParaRPr>
          </a:p>
        </p:txBody>
      </p:sp>
      <p:pic>
        <p:nvPicPr>
          <p:cNvPr id="64" name="Imagen 5" descr=""/>
          <p:cNvPicPr/>
          <p:nvPr/>
        </p:nvPicPr>
        <p:blipFill>
          <a:blip r:embed="rId2"/>
          <a:stretch/>
        </p:blipFill>
        <p:spPr>
          <a:xfrm rot="5400000">
            <a:off x="2809440" y="2559240"/>
            <a:ext cx="3661560" cy="2746080"/>
          </a:xfrm>
          <a:prstGeom prst="rect">
            <a:avLst/>
          </a:prstGeom>
          <a:ln>
            <a:noFill/>
          </a:ln>
        </p:spPr>
      </p:pic>
      <p:pic>
        <p:nvPicPr>
          <p:cNvPr id="65" name="Imagen 8" descr=""/>
          <p:cNvPicPr/>
          <p:nvPr/>
        </p:nvPicPr>
        <p:blipFill>
          <a:blip r:embed="rId3"/>
          <a:stretch/>
        </p:blipFill>
        <p:spPr>
          <a:xfrm rot="5400000">
            <a:off x="5752080" y="2559240"/>
            <a:ext cx="3661560" cy="2746080"/>
          </a:xfrm>
          <a:prstGeom prst="rect">
            <a:avLst/>
          </a:prstGeom>
          <a:ln>
            <a:noFill/>
          </a:ln>
        </p:spPr>
      </p:pic>
      <p:pic>
        <p:nvPicPr>
          <p:cNvPr id="66" name="Imagen 9" descr=""/>
          <p:cNvPicPr/>
          <p:nvPr/>
        </p:nvPicPr>
        <p:blipFill>
          <a:blip r:embed="rId4"/>
          <a:stretch/>
        </p:blipFill>
        <p:spPr>
          <a:xfrm rot="5400000">
            <a:off x="8759520" y="2559240"/>
            <a:ext cx="3661560" cy="2746080"/>
          </a:xfrm>
          <a:prstGeom prst="rect">
            <a:avLst/>
          </a:prstGeom>
          <a:ln>
            <a:noFill/>
          </a:ln>
        </p:spPr>
      </p:pic>
      <p:pic>
        <p:nvPicPr>
          <p:cNvPr id="67" name="Imagen 10" descr=""/>
          <p:cNvPicPr/>
          <p:nvPr/>
        </p:nvPicPr>
        <p:blipFill>
          <a:blip r:embed="rId5"/>
          <a:stretch/>
        </p:blipFill>
        <p:spPr>
          <a:xfrm rot="5400000">
            <a:off x="-187920" y="2559240"/>
            <a:ext cx="3661560" cy="274608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graphicFrame>
        <p:nvGraphicFramePr>
          <p:cNvPr id="70" name="Chart 1"/>
          <p:cNvGraphicFramePr/>
          <p:nvPr/>
        </p:nvGraphicFramePr>
        <p:xfrm>
          <a:off x="0" y="843120"/>
          <a:ext cx="12191760" cy="53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133720" y="6032520"/>
            <a:ext cx="3174840" cy="4572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0" y="93852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s-ES" sz="2400" spc="-1" strike="noStrike">
                <a:solidFill>
                  <a:srgbClr val="0070c0"/>
                </a:solidFill>
                <a:latin typeface="Calibri"/>
              </a:rPr>
              <a:t>Fotos Instalación de Equipos</a:t>
            </a:r>
            <a:endParaRPr b="0" lang="es-AR" sz="2400" spc="-1" strike="noStrike">
              <a:latin typeface="Arial"/>
            </a:endParaRPr>
          </a:p>
        </p:txBody>
      </p:sp>
      <p:pic>
        <p:nvPicPr>
          <p:cNvPr id="75" name="Imagen 10" descr=""/>
          <p:cNvPicPr/>
          <p:nvPr/>
        </p:nvPicPr>
        <p:blipFill>
          <a:blip r:embed="rId2"/>
          <a:stretch/>
        </p:blipFill>
        <p:spPr>
          <a:xfrm>
            <a:off x="3491640" y="2065680"/>
            <a:ext cx="5225760" cy="3919320"/>
          </a:xfrm>
          <a:prstGeom prst="rect">
            <a:avLst/>
          </a:prstGeom>
          <a:ln>
            <a:noFill/>
          </a:ln>
        </p:spPr>
      </p:pic>
      <p:pic>
        <p:nvPicPr>
          <p:cNvPr id="76" name="Imagen 12" descr=""/>
          <p:cNvPicPr/>
          <p:nvPr/>
        </p:nvPicPr>
        <p:blipFill>
          <a:blip r:embed="rId3"/>
          <a:stretch/>
        </p:blipFill>
        <p:spPr>
          <a:xfrm rot="5400000">
            <a:off x="8568000" y="2555280"/>
            <a:ext cx="3919320" cy="2939400"/>
          </a:xfrm>
          <a:prstGeom prst="rect">
            <a:avLst/>
          </a:prstGeom>
          <a:ln>
            <a:noFill/>
          </a:ln>
        </p:spPr>
      </p:pic>
      <p:pic>
        <p:nvPicPr>
          <p:cNvPr id="77" name="Imagen 9" descr=""/>
          <p:cNvPicPr/>
          <p:nvPr/>
        </p:nvPicPr>
        <p:blipFill>
          <a:blip r:embed="rId4"/>
          <a:stretch/>
        </p:blipFill>
        <p:spPr>
          <a:xfrm rot="5400000">
            <a:off x="-277560" y="2555280"/>
            <a:ext cx="3919320" cy="2939400"/>
          </a:xfrm>
          <a:prstGeom prst="rect">
            <a:avLst/>
          </a:prstGeom>
          <a:ln>
            <a:noFill/>
          </a:ln>
        </p:spPr>
      </p:pic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pic>
        <p:nvPicPr>
          <p:cNvPr id="80" name="Imagen 9" descr=""/>
          <p:cNvPicPr/>
          <p:nvPr/>
        </p:nvPicPr>
        <p:blipFill>
          <a:blip r:embed="rId2"/>
          <a:stretch/>
        </p:blipFill>
        <p:spPr>
          <a:xfrm rot="5400000">
            <a:off x="-272160" y="2378160"/>
            <a:ext cx="4026600" cy="3020040"/>
          </a:xfrm>
          <a:prstGeom prst="rect">
            <a:avLst/>
          </a:prstGeom>
          <a:ln>
            <a:noFill/>
          </a:ln>
        </p:spPr>
      </p:pic>
      <p:pic>
        <p:nvPicPr>
          <p:cNvPr id="81" name="Imagen 4" descr=""/>
          <p:cNvPicPr/>
          <p:nvPr/>
        </p:nvPicPr>
        <p:blipFill>
          <a:blip r:embed="rId3"/>
          <a:stretch/>
        </p:blipFill>
        <p:spPr>
          <a:xfrm>
            <a:off x="3402000" y="1875240"/>
            <a:ext cx="5369040" cy="4026600"/>
          </a:xfrm>
          <a:prstGeom prst="rect">
            <a:avLst/>
          </a:prstGeom>
          <a:ln>
            <a:noFill/>
          </a:ln>
        </p:spPr>
      </p:pic>
      <p:pic>
        <p:nvPicPr>
          <p:cNvPr id="82" name="Imagen 5" descr=""/>
          <p:cNvPicPr/>
          <p:nvPr/>
        </p:nvPicPr>
        <p:blipFill>
          <a:blip r:embed="rId4"/>
          <a:stretch/>
        </p:blipFill>
        <p:spPr>
          <a:xfrm rot="5400000">
            <a:off x="8418960" y="2378160"/>
            <a:ext cx="4026600" cy="302004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0" y="93852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s-ES" sz="2400" spc="-1" strike="noStrike">
                <a:solidFill>
                  <a:srgbClr val="0070c0"/>
                </a:solidFill>
                <a:latin typeface="Calibri"/>
              </a:rPr>
              <a:t>Fotos Instalación de Equipos</a:t>
            </a:r>
            <a:endParaRPr b="0" lang="es-AR" sz="24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n 3" descr="Cabase"/>
          <p:cNvPicPr/>
          <p:nvPr/>
        </p:nvPicPr>
        <p:blipFill>
          <a:blip r:embed="rId1"/>
          <a:stretch/>
        </p:blipFill>
        <p:spPr>
          <a:xfrm>
            <a:off x="10083240" y="221040"/>
            <a:ext cx="1765080" cy="54504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0" y="56268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Control de Proyecto Nueva Sala NAP</a:t>
            </a:r>
            <a:endParaRPr b="0" lang="es-AR" sz="2400" spc="-1" strike="noStrike">
              <a:latin typeface="Arial"/>
            </a:endParaRPr>
          </a:p>
        </p:txBody>
      </p:sp>
      <p:pic>
        <p:nvPicPr>
          <p:cNvPr id="86" name="Imagen 5" descr=""/>
          <p:cNvPicPr/>
          <p:nvPr/>
        </p:nvPicPr>
        <p:blipFill>
          <a:blip r:embed="rId2"/>
          <a:stretch/>
        </p:blipFill>
        <p:spPr>
          <a:xfrm>
            <a:off x="2584440" y="4411440"/>
            <a:ext cx="3080160" cy="2310120"/>
          </a:xfrm>
          <a:prstGeom prst="rect">
            <a:avLst/>
          </a:prstGeom>
          <a:ln>
            <a:noFill/>
          </a:ln>
        </p:spPr>
      </p:pic>
      <p:pic>
        <p:nvPicPr>
          <p:cNvPr id="87" name="Imagen 8" descr=""/>
          <p:cNvPicPr/>
          <p:nvPr/>
        </p:nvPicPr>
        <p:blipFill>
          <a:blip r:embed="rId3"/>
          <a:stretch/>
        </p:blipFill>
        <p:spPr>
          <a:xfrm rot="5400000">
            <a:off x="1195920" y="1684080"/>
            <a:ext cx="2960640" cy="2220480"/>
          </a:xfrm>
          <a:prstGeom prst="rect">
            <a:avLst/>
          </a:prstGeom>
          <a:ln>
            <a:noFill/>
          </a:ln>
        </p:spPr>
      </p:pic>
      <p:pic>
        <p:nvPicPr>
          <p:cNvPr id="88" name="Imagen 9" descr=""/>
          <p:cNvPicPr/>
          <p:nvPr/>
        </p:nvPicPr>
        <p:blipFill>
          <a:blip r:embed="rId4"/>
          <a:stretch/>
        </p:blipFill>
        <p:spPr>
          <a:xfrm rot="5400000">
            <a:off x="7846560" y="1684080"/>
            <a:ext cx="2960640" cy="2220480"/>
          </a:xfrm>
          <a:prstGeom prst="rect">
            <a:avLst/>
          </a:prstGeom>
          <a:ln>
            <a:noFill/>
          </a:ln>
        </p:spPr>
      </p:pic>
      <p:pic>
        <p:nvPicPr>
          <p:cNvPr id="89" name="Imagen 13" descr=""/>
          <p:cNvPicPr/>
          <p:nvPr/>
        </p:nvPicPr>
        <p:blipFill>
          <a:blip r:embed="rId5"/>
          <a:stretch/>
        </p:blipFill>
        <p:spPr>
          <a:xfrm>
            <a:off x="6378120" y="4411440"/>
            <a:ext cx="3062880" cy="2297160"/>
          </a:xfrm>
          <a:prstGeom prst="rect">
            <a:avLst/>
          </a:prstGeom>
          <a:ln>
            <a:noFill/>
          </a:ln>
        </p:spPr>
      </p:pic>
      <p:pic>
        <p:nvPicPr>
          <p:cNvPr id="90" name="Imagen 1" descr=""/>
          <p:cNvPicPr/>
          <p:nvPr/>
        </p:nvPicPr>
        <p:blipFill>
          <a:blip r:embed="rId6"/>
          <a:stretch/>
        </p:blipFill>
        <p:spPr>
          <a:xfrm rot="5400000">
            <a:off x="4521240" y="1684080"/>
            <a:ext cx="2960640" cy="222048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0" y="938520"/>
            <a:ext cx="6914160" cy="56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0" lang="es-ES" sz="2400" spc="-1" strike="noStrike">
                <a:solidFill>
                  <a:srgbClr val="0070c0"/>
                </a:solidFill>
                <a:latin typeface="Calibri"/>
              </a:rPr>
              <a:t>Fotos Instalación de Equipos</a:t>
            </a:r>
            <a:endParaRPr b="0" lang="es-AR" sz="24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23586</TotalTime>
  <Application>LibreOffice/6.4.7.2$Linux_X86_64 LibreOffice_project/40$Build-2</Application>
  <Words>167</Words>
  <Paragraphs>111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2022-09-15T12:30:25Z</dcterms:created>
  <dc:creator>syt</dc:creator>
  <dc:description/>
  <dc:language>es-AR</dc:language>
  <cp:lastModifiedBy>syt</cp:lastModifiedBy>
  <dcterms:modified xsi:type="dcterms:W3CDTF">2022-12-15T12:59:56Z</dcterms:modified>
  <cp:revision>40</cp:revision>
  <dc:subject/>
  <dc:title>Proyecto Nueva Sala NAP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