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4719182" cy="471918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/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32" name="Shape 232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43" name="Shape 243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58" name="Shape 258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65" name="Shape 265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43" name="Shape 243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hape 2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2" name="Shape 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3" name="Shape 23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4" name="Shape 24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5" name="Shape 25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7" name="Shape 27"/>
          <p:cNvSpPr txBox="1"/>
          <p:nvPr>
            <p:ph type="ctrTitle"/>
          </p:nvPr>
        </p:nvSpPr>
        <p:spPr>
          <a:xfrm>
            <a:off x="1154954" y="209973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5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type="dt" idx="10"/>
          </p:nvPr>
        </p:nvSpPr>
        <p:spPr>
          <a:xfrm rot="5400000">
            <a:off x="10158983" y="1792224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type="ftr" idx="11"/>
          </p:nvPr>
        </p:nvSpPr>
        <p:spPr>
          <a:xfrm rot="5400000">
            <a:off x="8951975" y="3227832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1" name="Shape 31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2" name="Shape 32"/>
          <p:cNvSpPr txBox="1"/>
          <p:nvPr>
            <p:ph type="sldNum" idx="12"/>
          </p:nvPr>
        </p:nvSpPr>
        <p:spPr>
          <a:xfrm>
            <a:off x="10351007" y="292608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panorámica con descripció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Shape 1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1" name="Shape 121"/>
            <p:cNvSpPr/>
            <p:nvPr/>
          </p:nvSpPr>
          <p:spPr>
            <a:xfrm rot="10371525">
              <a:off x="263766" y="4438254"/>
              <a:ext cx="3299406" cy="440923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2" name="Shape 122"/>
            <p:cNvSpPr/>
            <p:nvPr/>
          </p:nvSpPr>
          <p:spPr>
            <a:xfrm rot="10800000">
              <a:off x="459505" y="321130"/>
              <a:ext cx="11277600" cy="4533899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3" name="Shape 12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4" name="Shape 124"/>
          <p:cNvSpPr txBox="1"/>
          <p:nvPr>
            <p:ph type="title"/>
          </p:nvPr>
        </p:nvSpPr>
        <p:spPr>
          <a:xfrm>
            <a:off x="1154957" y="4969926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Shape 125"/>
          <p:cNvSpPr/>
          <p:nvPr>
            <p:ph type="pic" idx="2"/>
          </p:nvPr>
        </p:nvSpPr>
        <p:spPr>
          <a:xfrm>
            <a:off x="1154954" y="685800"/>
            <a:ext cx="8825657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type="body" idx="1"/>
          </p:nvPr>
        </p:nvSpPr>
        <p:spPr>
          <a:xfrm>
            <a:off x="1154957" y="5536664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30" name="Shape 130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Shape 13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455612" y="2801318"/>
              <a:ext cx="11277600" cy="3602636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984"/>
                  </a:lnTo>
                  <a:lnTo>
                    <a:pt x="120000" y="120000"/>
                  </a:lnTo>
                  <a:lnTo>
                    <a:pt x="120000" y="60"/>
                  </a:lnTo>
                  <a:lnTo>
                    <a:pt x="120000" y="60"/>
                  </a:lnTo>
                  <a:lnTo>
                    <a:pt x="117276" y="1374"/>
                  </a:lnTo>
                  <a:lnTo>
                    <a:pt x="114564" y="2642"/>
                  </a:lnTo>
                  <a:lnTo>
                    <a:pt x="111840" y="3866"/>
                  </a:lnTo>
                  <a:lnTo>
                    <a:pt x="109104" y="4923"/>
                  </a:lnTo>
                  <a:lnTo>
                    <a:pt x="106380" y="5980"/>
                  </a:lnTo>
                  <a:lnTo>
                    <a:pt x="103644" y="6977"/>
                  </a:lnTo>
                  <a:lnTo>
                    <a:pt x="100944" y="7822"/>
                  </a:lnTo>
                  <a:lnTo>
                    <a:pt x="98208" y="8623"/>
                  </a:lnTo>
                  <a:lnTo>
                    <a:pt x="95484" y="9363"/>
                  </a:lnTo>
                  <a:lnTo>
                    <a:pt x="92808" y="9997"/>
                  </a:lnTo>
                  <a:lnTo>
                    <a:pt x="90096" y="10631"/>
                  </a:lnTo>
                  <a:lnTo>
                    <a:pt x="87420" y="11160"/>
                  </a:lnTo>
                  <a:lnTo>
                    <a:pt x="84744" y="11583"/>
                  </a:lnTo>
                  <a:lnTo>
                    <a:pt x="82080" y="12006"/>
                  </a:lnTo>
                  <a:lnTo>
                    <a:pt x="79440" y="12368"/>
                  </a:lnTo>
                  <a:lnTo>
                    <a:pt x="76824" y="12640"/>
                  </a:lnTo>
                  <a:lnTo>
                    <a:pt x="74208" y="12851"/>
                  </a:lnTo>
                  <a:lnTo>
                    <a:pt x="71616" y="13063"/>
                  </a:lnTo>
                  <a:lnTo>
                    <a:pt x="69060" y="13168"/>
                  </a:lnTo>
                  <a:lnTo>
                    <a:pt x="66504" y="13274"/>
                  </a:lnTo>
                  <a:lnTo>
                    <a:pt x="63984" y="13319"/>
                  </a:lnTo>
                  <a:lnTo>
                    <a:pt x="61488" y="13274"/>
                  </a:lnTo>
                  <a:lnTo>
                    <a:pt x="59016" y="13274"/>
                  </a:lnTo>
                  <a:lnTo>
                    <a:pt x="56568" y="13168"/>
                  </a:lnTo>
                  <a:lnTo>
                    <a:pt x="54168" y="13002"/>
                  </a:lnTo>
                  <a:lnTo>
                    <a:pt x="51792" y="12851"/>
                  </a:lnTo>
                  <a:lnTo>
                    <a:pt x="49464" y="12685"/>
                  </a:lnTo>
                  <a:lnTo>
                    <a:pt x="47148" y="12428"/>
                  </a:lnTo>
                  <a:lnTo>
                    <a:pt x="44868" y="12157"/>
                  </a:lnTo>
                  <a:lnTo>
                    <a:pt x="42636" y="11900"/>
                  </a:lnTo>
                  <a:lnTo>
                    <a:pt x="38280" y="11205"/>
                  </a:lnTo>
                  <a:lnTo>
                    <a:pt x="34104" y="10465"/>
                  </a:lnTo>
                  <a:lnTo>
                    <a:pt x="30096" y="9680"/>
                  </a:lnTo>
                  <a:lnTo>
                    <a:pt x="26304" y="8834"/>
                  </a:lnTo>
                  <a:lnTo>
                    <a:pt x="22680" y="7928"/>
                  </a:lnTo>
                  <a:lnTo>
                    <a:pt x="19320" y="6977"/>
                  </a:lnTo>
                  <a:lnTo>
                    <a:pt x="16164" y="6025"/>
                  </a:lnTo>
                  <a:lnTo>
                    <a:pt x="13260" y="5074"/>
                  </a:lnTo>
                  <a:lnTo>
                    <a:pt x="10596" y="4183"/>
                  </a:lnTo>
                  <a:lnTo>
                    <a:pt x="8232" y="3337"/>
                  </a:lnTo>
                  <a:lnTo>
                    <a:pt x="6096" y="2537"/>
                  </a:lnTo>
                  <a:lnTo>
                    <a:pt x="4296" y="1857"/>
                  </a:lnTo>
                  <a:lnTo>
                    <a:pt x="2784" y="1223"/>
                  </a:lnTo>
                  <a:lnTo>
                    <a:pt x="708" y="3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8" name="Shape 138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0" name="Shape 140"/>
          <p:cNvSpPr txBox="1"/>
          <p:nvPr>
            <p:ph type="title"/>
          </p:nvPr>
        </p:nvSpPr>
        <p:spPr>
          <a:xfrm>
            <a:off x="1154954" y="1060704"/>
            <a:ext cx="8833103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Shape 141"/>
          <p:cNvSpPr txBox="1"/>
          <p:nvPr>
            <p:ph type="body" idx="1"/>
          </p:nvPr>
        </p:nvSpPr>
        <p:spPr>
          <a:xfrm>
            <a:off x="1152144" y="3547871"/>
            <a:ext cx="8825659" cy="2478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4" name="Shape 144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45" name="Shape 145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 con descripció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Shape 14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48" name="Shape 14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2" name="Shape 152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4" name="Shape 154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5" name="Shape 155"/>
          <p:cNvSpPr txBox="1"/>
          <p:nvPr/>
        </p:nvSpPr>
        <p:spPr>
          <a:xfrm>
            <a:off x="898295" y="59676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AR" sz="9600" b="0" i="0" u="none" strike="noStrike" cap="none">
                <a:solidFill>
                  <a:srgbClr val="86D1D8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“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9715063" y="2629300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AR" sz="9600" b="0" i="0" u="none" strike="noStrike" cap="none">
                <a:solidFill>
                  <a:srgbClr val="86D1D8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”</a:t>
            </a:r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1574800" y="980516"/>
            <a:ext cx="8460983" cy="2698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Shape 158"/>
          <p:cNvSpPr txBox="1"/>
          <p:nvPr>
            <p:ph type="body" idx="1"/>
          </p:nvPr>
        </p:nvSpPr>
        <p:spPr>
          <a:xfrm>
            <a:off x="1945944" y="3679987"/>
            <a:ext cx="7725771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type="body" idx="2"/>
          </p:nvPr>
        </p:nvSpPr>
        <p:spPr>
          <a:xfrm>
            <a:off x="1154954" y="5029198"/>
            <a:ext cx="8825659" cy="9978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2" name="Shape 162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63" name="Shape 163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jeta de nombr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Shape 16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70" name="Shape 170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2" name="Shape 172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3" name="Shape 173"/>
          <p:cNvSpPr txBox="1"/>
          <p:nvPr>
            <p:ph type="title"/>
          </p:nvPr>
        </p:nvSpPr>
        <p:spPr>
          <a:xfrm>
            <a:off x="1154954" y="2373525"/>
            <a:ext cx="8865622" cy="1819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" name="Shape 174"/>
          <p:cNvSpPr txBox="1"/>
          <p:nvPr>
            <p:ph type="body" idx="1"/>
          </p:nvPr>
        </p:nvSpPr>
        <p:spPr>
          <a:xfrm>
            <a:off x="1154954" y="502920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Shape 177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78" name="Shape 178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umna 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1" name="Shape 181"/>
          <p:cNvSpPr txBox="1"/>
          <p:nvPr>
            <p:ph type="body" idx="1"/>
          </p:nvPr>
        </p:nvSpPr>
        <p:spPr>
          <a:xfrm>
            <a:off x="1154954" y="2603500"/>
            <a:ext cx="3129168" cy="57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type="body" idx="2"/>
          </p:nvPr>
        </p:nvSpPr>
        <p:spPr>
          <a:xfrm>
            <a:off x="1154954" y="3179764"/>
            <a:ext cx="3129168" cy="2847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type="body" idx="3"/>
          </p:nvPr>
        </p:nvSpPr>
        <p:spPr>
          <a:xfrm>
            <a:off x="4512721" y="2603500"/>
            <a:ext cx="3145380" cy="57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Shape 184"/>
          <p:cNvSpPr txBox="1"/>
          <p:nvPr>
            <p:ph type="body" idx="4"/>
          </p:nvPr>
        </p:nvSpPr>
        <p:spPr>
          <a:xfrm>
            <a:off x="4512721" y="3179764"/>
            <a:ext cx="3145380" cy="2847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type="body" idx="5"/>
          </p:nvPr>
        </p:nvSpPr>
        <p:spPr>
          <a:xfrm>
            <a:off x="7886700" y="2595032"/>
            <a:ext cx="3161029" cy="584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cxnSp>
        <p:nvCxnSpPr>
          <p:cNvPr id="187" name="Shape 187"/>
          <p:cNvCxnSpPr/>
          <p:nvPr/>
        </p:nvCxnSpPr>
        <p:spPr>
          <a:xfrm>
            <a:off x="4384991" y="2603500"/>
            <a:ext cx="32564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Shape 188"/>
          <p:cNvCxnSpPr/>
          <p:nvPr/>
        </p:nvCxnSpPr>
        <p:spPr>
          <a:xfrm>
            <a:off x="7775824" y="2603500"/>
            <a:ext cx="0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Shape 189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0" name="Shape 190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1" name="Shape 191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umna de imagen 3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4" name="Shape 194"/>
          <p:cNvSpPr txBox="1"/>
          <p:nvPr>
            <p:ph type="body" idx="1"/>
          </p:nvPr>
        </p:nvSpPr>
        <p:spPr>
          <a:xfrm>
            <a:off x="1154954" y="4532844"/>
            <a:ext cx="3050438" cy="57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5" name="Shape 195"/>
          <p:cNvSpPr/>
          <p:nvPr>
            <p:ph type="pic" idx="2"/>
          </p:nvPr>
        </p:nvSpPr>
        <p:spPr>
          <a:xfrm>
            <a:off x="1334551" y="2610916"/>
            <a:ext cx="2691241" cy="15840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type="body" idx="3"/>
          </p:nvPr>
        </p:nvSpPr>
        <p:spPr>
          <a:xfrm>
            <a:off x="1154954" y="5109107"/>
            <a:ext cx="3050438" cy="917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7" name="Shape 197"/>
          <p:cNvSpPr txBox="1"/>
          <p:nvPr>
            <p:ph type="body" idx="4"/>
          </p:nvPr>
        </p:nvSpPr>
        <p:spPr>
          <a:xfrm>
            <a:off x="4568864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8" name="Shape 198"/>
          <p:cNvSpPr/>
          <p:nvPr>
            <p:ph type="pic" idx="5"/>
          </p:nvPr>
        </p:nvSpPr>
        <p:spPr>
          <a:xfrm>
            <a:off x="4748462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type="body" idx="6"/>
          </p:nvPr>
        </p:nvSpPr>
        <p:spPr>
          <a:xfrm>
            <a:off x="4568864" y="5109107"/>
            <a:ext cx="3050438" cy="912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type="body" idx="7"/>
          </p:nvPr>
        </p:nvSpPr>
        <p:spPr>
          <a:xfrm>
            <a:off x="7983432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1" name="Shape 201"/>
          <p:cNvSpPr/>
          <p:nvPr>
            <p:ph type="pic" idx="8"/>
          </p:nvPr>
        </p:nvSpPr>
        <p:spPr>
          <a:xfrm>
            <a:off x="8163031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type="body" idx="9"/>
          </p:nvPr>
        </p:nvSpPr>
        <p:spPr>
          <a:xfrm>
            <a:off x="7983432" y="5109107"/>
            <a:ext cx="3050438" cy="9179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cxnSp>
        <p:nvCxnSpPr>
          <p:cNvPr id="203" name="Shape 203"/>
          <p:cNvCxnSpPr/>
          <p:nvPr/>
        </p:nvCxnSpPr>
        <p:spPr>
          <a:xfrm>
            <a:off x="4384244" y="2603500"/>
            <a:ext cx="0" cy="3461810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Shape 204"/>
          <p:cNvCxnSpPr/>
          <p:nvPr/>
        </p:nvCxnSpPr>
        <p:spPr>
          <a:xfrm>
            <a:off x="7807352" y="2603500"/>
            <a:ext cx="0" cy="3461810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Shape 205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7" name="Shape 207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0" name="Shape 210"/>
          <p:cNvSpPr txBox="1"/>
          <p:nvPr>
            <p:ph type="body" idx="1"/>
          </p:nvPr>
        </p:nvSpPr>
        <p:spPr>
          <a:xfrm rot="5400000">
            <a:off x="3855399" y="-105412"/>
            <a:ext cx="3424767" cy="8825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Shape 2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16" name="Shape 2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20" name="Shape 220"/>
            <p:cNvSpPr/>
            <p:nvPr/>
          </p:nvSpPr>
          <p:spPr>
            <a:xfrm rot="5101749">
              <a:off x="6294738" y="4577737"/>
              <a:ext cx="3299407" cy="440923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414866" y="402164"/>
              <a:ext cx="6510865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22" name="Shape 222"/>
            <p:cNvSpPr/>
            <p:nvPr/>
          </p:nvSpPr>
          <p:spPr>
            <a:xfrm rot="5400000">
              <a:off x="4449232" y="2801720"/>
              <a:ext cx="6053669" cy="1254558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23" name="Shape 22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24" name="Shape 224"/>
          <p:cNvSpPr txBox="1"/>
          <p:nvPr>
            <p:ph type="title"/>
          </p:nvPr>
        </p:nvSpPr>
        <p:spPr>
          <a:xfrm rot="5400000">
            <a:off x="6923243" y="2931978"/>
            <a:ext cx="4748591" cy="14415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5" name="Shape 225"/>
          <p:cNvSpPr txBox="1"/>
          <p:nvPr>
            <p:ph type="body" idx="1"/>
          </p:nvPr>
        </p:nvSpPr>
        <p:spPr>
          <a:xfrm rot="5400000">
            <a:off x="1908670" y="524748"/>
            <a:ext cx="4748591" cy="6256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8" name="Shape 22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29" name="Shape 229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41" name="Shape 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2" name="Shape 42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3" name="Shape 43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4" name="Shape 44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5" name="Shape 45"/>
            <p:cNvSpPr/>
            <p:nvPr/>
          </p:nvSpPr>
          <p:spPr>
            <a:xfrm>
              <a:off x="7289800" y="402164"/>
              <a:ext cx="44788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6" name="Shape 46"/>
            <p:cNvSpPr/>
            <p:nvPr/>
          </p:nvSpPr>
          <p:spPr>
            <a:xfrm rot="-5677511">
              <a:off x="4698352" y="1826078"/>
              <a:ext cx="3299406" cy="440923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3787244" y="2801721"/>
              <a:ext cx="6053669" cy="1254558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Shape 48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9" name="Shape 49"/>
          <p:cNvSpPr txBox="1"/>
          <p:nvPr>
            <p:ph type="title"/>
          </p:nvPr>
        </p:nvSpPr>
        <p:spPr>
          <a:xfrm>
            <a:off x="1154955" y="2679191"/>
            <a:ext cx="43434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type="body" idx="1"/>
          </p:nvPr>
        </p:nvSpPr>
        <p:spPr>
          <a:xfrm>
            <a:off x="6894575" y="2679191"/>
            <a:ext cx="3758183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4" name="Shape 54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1154953" y="969263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type="body" idx="1"/>
          </p:nvPr>
        </p:nvSpPr>
        <p:spPr>
          <a:xfrm>
            <a:off x="1154954" y="2603500"/>
            <a:ext cx="4828032" cy="3416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type="body" idx="2"/>
          </p:nvPr>
        </p:nvSpPr>
        <p:spPr>
          <a:xfrm>
            <a:off x="6208776" y="2603500"/>
            <a:ext cx="4828032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154954" y="969263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type="body" idx="1"/>
          </p:nvPr>
        </p:nvSpPr>
        <p:spPr>
          <a:xfrm>
            <a:off x="1154954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type="body" idx="2"/>
          </p:nvPr>
        </p:nvSpPr>
        <p:spPr>
          <a:xfrm>
            <a:off x="1154954" y="3198448"/>
            <a:ext cx="4828032" cy="2843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type="body" idx="3"/>
          </p:nvPr>
        </p:nvSpPr>
        <p:spPr>
          <a:xfrm>
            <a:off x="6208776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type="body" idx="4"/>
          </p:nvPr>
        </p:nvSpPr>
        <p:spPr>
          <a:xfrm>
            <a:off x="6208710" y="3187921"/>
            <a:ext cx="4825159" cy="2854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152144" y="969263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80" name="Shape 80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5713412" y="402164"/>
              <a:ext cx="6055252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2229376" y="2801721"/>
              <a:ext cx="6053669" cy="1254558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9" name="Shape 89"/>
            <p:cNvSpPr/>
            <p:nvPr/>
          </p:nvSpPr>
          <p:spPr>
            <a:xfrm rot="-5677511">
              <a:off x="3140484" y="1826078"/>
              <a:ext cx="3299406" cy="440923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1" name="Shape 91"/>
          <p:cNvSpPr txBox="1"/>
          <p:nvPr>
            <p:ph type="title"/>
          </p:nvPr>
        </p:nvSpPr>
        <p:spPr>
          <a:xfrm>
            <a:off x="1154953" y="1298448"/>
            <a:ext cx="2793158" cy="1597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type="body" idx="1"/>
          </p:nvPr>
        </p:nvSpPr>
        <p:spPr>
          <a:xfrm>
            <a:off x="5779007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51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type="body" idx="2"/>
          </p:nvPr>
        </p:nvSpPr>
        <p:spPr>
          <a:xfrm>
            <a:off x="1154953" y="3129280"/>
            <a:ext cx="2793158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6" name="Shape 96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97" name="Shape 97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Shape 99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6172200" y="402164"/>
              <a:ext cx="55964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5" name="Shape 105"/>
            <p:cNvSpPr/>
            <p:nvPr/>
          </p:nvSpPr>
          <p:spPr>
            <a:xfrm rot="-5400000">
              <a:off x="3295431" y="2801721"/>
              <a:ext cx="6053669" cy="1254558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6" name="Shape 106"/>
            <p:cNvSpPr/>
            <p:nvPr/>
          </p:nvSpPr>
          <p:spPr>
            <a:xfrm rot="-5677511">
              <a:off x="4203593" y="1826078"/>
              <a:ext cx="3299406" cy="440923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8" name="Shape 108"/>
          <p:cNvSpPr txBox="1"/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Shape 109"/>
          <p:cNvSpPr/>
          <p:nvPr>
            <p:ph type="pic" idx="2"/>
          </p:nvPr>
        </p:nvSpPr>
        <p:spPr>
          <a:xfrm>
            <a:off x="6547869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type="body" idx="1"/>
          </p:nvPr>
        </p:nvSpPr>
        <p:spPr>
          <a:xfrm>
            <a:off x="1154954" y="3657600"/>
            <a:ext cx="3859212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14" name="Shape 114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8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" name="Shape 8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" name="Shape 9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" name="Shape 10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" name="Shape 11"/>
            <p:cNvSpPr/>
            <p:nvPr/>
          </p:nvSpPr>
          <p:spPr>
            <a:xfrm rot="-589932">
              <a:off x="8490951" y="1797516"/>
              <a:ext cx="3299407" cy="440924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" name="Shape 12"/>
            <p:cNvSpPr/>
            <p:nvPr/>
          </p:nvSpPr>
          <p:spPr>
            <a:xfrm>
              <a:off x="459506" y="1866405"/>
              <a:ext cx="11277600" cy="4533899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" name="Shape 14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type="body" idx="1"/>
          </p:nvPr>
        </p:nvSpPr>
        <p:spPr>
          <a:xfrm>
            <a:off x="1154954" y="2603500"/>
            <a:ext cx="8761412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7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Shape 1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9" name="Shape 19"/>
          <p:cNvSpPr txBox="1"/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A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fld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Shape 234"/>
          <p:cNvGrpSpPr/>
          <p:nvPr/>
        </p:nvGrpSpPr>
        <p:grpSpPr>
          <a:xfrm>
            <a:off x="423335" y="384431"/>
            <a:ext cx="5124466" cy="6071403"/>
            <a:chOff x="423335" y="384431"/>
            <a:chExt cx="5124466" cy="6071403"/>
          </a:xfrm>
        </p:grpSpPr>
        <p:sp>
          <p:nvSpPr>
            <p:cNvPr id="235" name="Shape 235"/>
            <p:cNvSpPr/>
            <p:nvPr/>
          </p:nvSpPr>
          <p:spPr>
            <a:xfrm flipH="1">
              <a:off x="423335" y="402164"/>
              <a:ext cx="44788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36" name="Shape 236"/>
            <p:cNvSpPr/>
            <p:nvPr/>
          </p:nvSpPr>
          <p:spPr>
            <a:xfrm rot="5400000" flipH="1">
              <a:off x="1702171" y="2801721"/>
              <a:ext cx="6053669" cy="1254558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7" name="Shape 237"/>
            <p:cNvSpPr/>
            <p:nvPr/>
          </p:nvSpPr>
          <p:spPr>
            <a:xfrm rot="5677511" flipH="1">
              <a:off x="3545326" y="1826078"/>
              <a:ext cx="3299406" cy="440923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pic>
        <p:nvPicPr>
          <p:cNvPr id="238" name="Shape 23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09763" y="1657017"/>
            <a:ext cx="3526244" cy="354396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type="subTitle" idx="1"/>
          </p:nvPr>
        </p:nvSpPr>
        <p:spPr>
          <a:xfrm>
            <a:off x="5695060" y="4100660"/>
            <a:ext cx="5428500" cy="211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AR" sz="11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COMISION DE ARQUITECTURA: </a:t>
            </a:r>
            <a:endParaRPr lang="es-AR" sz="1100" b="0" i="0" u="none" strike="noStrike" cap="non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s-AR" sz="11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ANDRES PUGAWKO</a:t>
            </a:r>
            <a:endParaRPr lang="es-AR" sz="1100" b="0" i="0" u="none" strike="noStrike" cap="non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s-AR" sz="11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JOSE PANTIN</a:t>
            </a:r>
            <a:endParaRPr lang="es-AR" sz="1100" b="0" i="0" u="none" strike="noStrike" cap="non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s-AR" sz="11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PABLO FRITZ</a:t>
            </a:r>
            <a:endParaRPr lang="es-AR" sz="1100" b="0" i="0" u="none" strike="noStrike" cap="non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s-AR" sz="11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ALEJANDRO D´EGIDIO</a:t>
            </a:r>
            <a:endParaRPr lang="es-AR" sz="1100" b="0" i="0" u="none" strike="noStrike" cap="non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▪"/>
            </a:pPr>
            <a:r>
              <a:rPr lang="es-AR" sz="11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RODOLFO ALVAREZ</a:t>
            </a:r>
            <a:endParaRPr lang="es-AR" sz="1100" b="0" i="0" u="none" strike="noStrike" cap="non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100" b="0" i="0" u="none" strike="noStrike" cap="non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0" name="Shape 240"/>
          <p:cNvSpPr txBox="1"/>
          <p:nvPr>
            <p:ph type="ctrTitle"/>
          </p:nvPr>
        </p:nvSpPr>
        <p:spPr>
          <a:xfrm>
            <a:off x="5756492" y="743425"/>
            <a:ext cx="5428551" cy="31537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s-AR" sz="4800"/>
              <a:t>Criterios y Requisitos para la Asignacion de Force10</a:t>
            </a:r>
            <a:endParaRPr lang="es-AR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Shape 245"/>
          <p:cNvGrpSpPr/>
          <p:nvPr/>
        </p:nvGrpSpPr>
        <p:grpSpPr>
          <a:xfrm>
            <a:off x="-1588" y="0"/>
            <a:ext cx="12193588" cy="6858000"/>
            <a:chOff x="-1588" y="0"/>
            <a:chExt cx="12193588" cy="6858000"/>
          </a:xfrm>
        </p:grpSpPr>
        <p:sp>
          <p:nvSpPr>
            <p:cNvPr id="246" name="Shape 2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47" name="Shape 247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6172200" y="402164"/>
              <a:ext cx="55964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49" name="Shape 249"/>
            <p:cNvSpPr/>
            <p:nvPr/>
          </p:nvSpPr>
          <p:spPr>
            <a:xfrm rot="-5400000">
              <a:off x="3295431" y="2801721"/>
              <a:ext cx="6053669" cy="1254558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0" name="Shape 250"/>
            <p:cNvSpPr/>
            <p:nvPr/>
          </p:nvSpPr>
          <p:spPr>
            <a:xfrm rot="-5677511">
              <a:off x="4203593" y="1826078"/>
              <a:ext cx="3299406" cy="440923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2" name="Shape 252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53" name="Shape 253"/>
          <p:cNvSpPr txBox="1"/>
          <p:nvPr>
            <p:ph type="title"/>
          </p:nvPr>
        </p:nvSpPr>
        <p:spPr>
          <a:xfrm>
            <a:off x="639097" y="629264"/>
            <a:ext cx="4886460" cy="1622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s-AR"/>
              <a:t>Criterios</a:t>
            </a:r>
          </a:p>
        </p:txBody>
      </p:sp>
      <p:sp>
        <p:nvSpPr>
          <p:cNvPr id="254" name="Shape 254"/>
          <p:cNvSpPr txBox="1"/>
          <p:nvPr>
            <p:ph type="body" idx="1"/>
          </p:nvPr>
        </p:nvSpPr>
        <p:spPr>
          <a:xfrm>
            <a:off x="639097" y="1618634"/>
            <a:ext cx="4886400" cy="381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>
                <a:solidFill>
                  <a:schemeClr val="lt1"/>
                </a:solidFill>
              </a:rPr>
              <a:t>IXP que haya agotado sus bocas 10Gbps</a:t>
            </a:r>
            <a:endParaRPr lang="es-AR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>
                <a:solidFill>
                  <a:schemeClr val="lt1"/>
                </a:solidFill>
              </a:rPr>
              <a:t>Necesidad de bocas de 10Gbps</a:t>
            </a:r>
            <a:endParaRPr lang="es-AR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>
                <a:solidFill>
                  <a:schemeClr val="lt1"/>
                </a:solidFill>
              </a:rPr>
              <a:t>IXP con capacidad de Ruteo (Hostee CDN)</a:t>
            </a:r>
            <a:endParaRPr lang="es-AR">
              <a:solidFill>
                <a:schemeClr val="l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>
                <a:solidFill>
                  <a:schemeClr val="lt1"/>
                </a:solidFill>
              </a:rPr>
              <a:t>Entre 2 interfaces  ruteen 4 Gbps</a:t>
            </a:r>
            <a:endParaRPr lang="es-AR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>
                <a:solidFill>
                  <a:schemeClr val="lt1"/>
                </a:solidFill>
              </a:rPr>
              <a:t>Cuente con la infraestructura necesaria</a:t>
            </a:r>
            <a:endParaRPr lang="es-AR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</a:p>
        </p:txBody>
      </p:sp>
      <p:pic>
        <p:nvPicPr>
          <p:cNvPr id="255" name="Shape 255" descr="e1200-lg1_4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250725" y="1512281"/>
            <a:ext cx="3636375" cy="47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s-AR"/>
              <a:t>Requisitos de Infraestructura</a:t>
            </a:r>
          </a:p>
        </p:txBody>
      </p:sp>
      <p:sp>
        <p:nvSpPr>
          <p:cNvPr id="261" name="Shape 261"/>
          <p:cNvSpPr txBox="1"/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1307354" y="27559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 sz="180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24 Unidades de Rack , preferentemente 1 Rack Completo.</a:t>
            </a:r>
            <a:endParaRPr lang="es-AR" sz="180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ES" sz="1800">
                <a:solidFill>
                  <a:srgbClr val="3F3F3F"/>
                </a:solidFill>
                <a:latin typeface="Questrial"/>
                <a:ea typeface="Questrial"/>
                <a:sym typeface="+mn-ea"/>
              </a:rPr>
              <a:t>Alimentacion Corriente Alterna con tomas para 6 fuentes.</a:t>
            </a:r>
            <a:endParaRPr lang="es-AR" sz="180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342900" rtl="0">
              <a:spcBef>
                <a:spcPts val="10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ES" sz="1800">
                <a:solidFill>
                  <a:srgbClr val="3F3F3F"/>
                </a:solidFill>
                <a:latin typeface="Questrial"/>
                <a:ea typeface="Questrial"/>
                <a:sym typeface="+mn-ea"/>
              </a:rPr>
              <a:t>UPS para poder soportarlo, el equipo tiene un consumo  de 11 AMP ~ 3,5Kva al 50% de utilizacion, máximo de 7Kva.</a:t>
            </a:r>
            <a:endParaRPr lang="es-ES" sz="1800">
              <a:solidFill>
                <a:srgbClr val="3F3F3F"/>
              </a:solidFill>
              <a:latin typeface="Questrial"/>
              <a:ea typeface="Questrial"/>
              <a:sym typeface="+mn-ea"/>
            </a:endParaRPr>
          </a:p>
          <a:p>
            <a:pPr marL="342900" lvl="0" indent="-342900" rtl="0">
              <a:spcBef>
                <a:spcPts val="10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ES" sz="1800">
                <a:solidFill>
                  <a:srgbClr val="3F3F3F"/>
                </a:solidFill>
                <a:latin typeface="Questrial"/>
                <a:ea typeface="Questrial"/>
                <a:sym typeface="+mn-ea"/>
              </a:rPr>
              <a:t>Aire Acondicionado para alimentar mas de 22804 BTU/h (6.684W)</a:t>
            </a:r>
            <a:endParaRPr lang="es-AR" sz="180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R="0" lvl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R="0" lvl="0" algn="l" rtl="0">
              <a:spcBef>
                <a:spcPts val="1000"/>
              </a:spcBef>
              <a:spcAft>
                <a:spcPts val="0"/>
              </a:spcAft>
              <a:buNone/>
            </a:p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s-A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CRITERIOS DE IMPLEMENTACION</a:t>
            </a:r>
          </a:p>
        </p:txBody>
      </p:sp>
      <p:sp>
        <p:nvSpPr>
          <p:cNvPr id="268" name="Shape 268"/>
          <p:cNvSpPr txBox="1"/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El crecimiento del los IXPs va a llevarlos a cumplir los requisitos</a:t>
            </a:r>
            <a:r>
              <a:rPr lang="es-AR"/>
              <a:t>.</a:t>
            </a:r>
            <a:endParaRPr lang="es-AR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La recomendaciones propuestas para asignar un Force10 son:</a:t>
            </a:r>
            <a:endParaRPr lang="es-AR"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Contar con CDNs en el IXP</a:t>
            </a:r>
            <a:endParaRPr lang="es-AR" sz="16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Cursar mas de 3 Gbps tanto en transporte como en trafico de CDN</a:t>
            </a:r>
            <a:endParaRPr lang="es-AR" sz="16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Necesidad de bocas 10 Gbps</a:t>
            </a:r>
            <a:endParaRPr lang="es-AR" sz="16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AR"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Contar con la infraestructura necesaria (7Kva, A/A, Espacio Fisico)</a:t>
            </a:r>
            <a:endParaRPr lang="es-AR" sz="16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Shape 245"/>
          <p:cNvGrpSpPr/>
          <p:nvPr/>
        </p:nvGrpSpPr>
        <p:grpSpPr>
          <a:xfrm>
            <a:off x="-1588" y="0"/>
            <a:ext cx="12193588" cy="6858000"/>
            <a:chOff x="-1588" y="0"/>
            <a:chExt cx="12193588" cy="6858000"/>
          </a:xfrm>
        </p:grpSpPr>
        <p:sp>
          <p:nvSpPr>
            <p:cNvPr id="246" name="Shape 2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47" name="Shape 247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6172200" y="402164"/>
              <a:ext cx="55964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49" name="Shape 249"/>
            <p:cNvSpPr/>
            <p:nvPr/>
          </p:nvSpPr>
          <p:spPr>
            <a:xfrm rot="-5400000">
              <a:off x="3295431" y="2801721"/>
              <a:ext cx="6053669" cy="1254558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0" name="Shape 250"/>
            <p:cNvSpPr/>
            <p:nvPr/>
          </p:nvSpPr>
          <p:spPr>
            <a:xfrm rot="-5677511">
              <a:off x="4203593" y="1826078"/>
              <a:ext cx="3299406" cy="440923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2" name="Shape 252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53" name="Shape 253"/>
          <p:cNvSpPr txBox="1"/>
          <p:nvPr>
            <p:ph type="title"/>
          </p:nvPr>
        </p:nvSpPr>
        <p:spPr>
          <a:xfrm>
            <a:off x="639097" y="629264"/>
            <a:ext cx="4886460" cy="1622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s-AR"/>
              <a:t>C</a:t>
            </a:r>
            <a:r>
              <a:rPr lang="x-none" altLang="es-AR"/>
              <a:t>aracteristicas del Hardware</a:t>
            </a:r>
            <a:endParaRPr lang="x-none" altLang="es-AR"/>
          </a:p>
        </p:txBody>
      </p:sp>
      <p:pic>
        <p:nvPicPr>
          <p:cNvPr id="129" name="Picture 128"/>
          <p:cNvPicPr/>
          <p:nvPr/>
        </p:nvPicPr>
        <p:blipFill>
          <a:blip r:embed="rId2"/>
          <a:stretch>
            <a:fillRect/>
          </a:stretch>
        </p:blipFill>
        <p:spPr>
          <a:xfrm>
            <a:off x="6192000" y="444240"/>
            <a:ext cx="3528000" cy="62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a de reuniones Ion">
  <a:themeElements>
    <a:clrScheme name="Ion Boardroom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Kingsoft Office WPP</Application>
  <PresentationFormat/>
  <Paragraphs>48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Sala de reuniones Ion</vt:lpstr>
      <vt:lpstr>Criterios y Requisitos para la Asignacion de Force10</vt:lpstr>
      <vt:lpstr>Criterios</vt:lpstr>
      <vt:lpstr>Requisitos de Infraestructura</vt:lpstr>
      <vt:lpstr>CRITERIOS DE IMPLEMENTACION</vt:lpstr>
      <vt:lpstr>Criterios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Criterios y Requisitos para la Asignacion de Force10</dc:title>
  <dc:creator/>
  <cp:lastModifiedBy>apugawko</cp:lastModifiedBy>
  <cp:revision>1</cp:revision>
  <dcterms:created xsi:type="dcterms:W3CDTF">2017-07-04T14:55:49Z</dcterms:created>
  <dcterms:modified xsi:type="dcterms:W3CDTF">2017-07-04T14:55:49Z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3082-10.1.0.5672</vt:lpwstr>
  </property>
</Properties>
</file>