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6" r:id="rId2"/>
    <p:sldMasterId id="2147483784" r:id="rId3"/>
  </p:sldMasterIdLst>
  <p:notesMasterIdLst>
    <p:notesMasterId r:id="rId15"/>
  </p:notesMasterIdLst>
  <p:handoutMasterIdLst>
    <p:handoutMasterId r:id="rId16"/>
  </p:handoutMasterIdLst>
  <p:sldIdLst>
    <p:sldId id="264" r:id="rId4"/>
    <p:sldId id="276" r:id="rId5"/>
    <p:sldId id="274" r:id="rId6"/>
    <p:sldId id="275" r:id="rId7"/>
    <p:sldId id="277" r:id="rId8"/>
    <p:sldId id="283" r:id="rId9"/>
    <p:sldId id="278" r:id="rId10"/>
    <p:sldId id="284" r:id="rId11"/>
    <p:sldId id="285" r:id="rId12"/>
    <p:sldId id="286" r:id="rId13"/>
    <p:sldId id="282" r:id="rId1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9CA"/>
    <a:srgbClr val="0E316E"/>
    <a:srgbClr val="2A216D"/>
    <a:srgbClr val="000000"/>
    <a:srgbClr val="005392"/>
    <a:srgbClr val="2D2D2C"/>
    <a:srgbClr val="0069B4"/>
    <a:srgbClr val="6355CB"/>
    <a:srgbClr val="312783"/>
    <a:srgbClr val="7C1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434" autoAdjust="0"/>
  </p:normalViewPr>
  <p:slideViewPr>
    <p:cSldViewPr snapToGrid="0">
      <p:cViewPr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FF819-2BB9-431E-9624-B6ADF088F20E}" type="datetimeFigureOut">
              <a:rPr lang="es-AR" smtClean="0"/>
              <a:t>17/12/2018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0AFF9-0222-4F18-A36C-539D77A080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8240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035F5-DF6B-4185-B54F-297A27E1DA32}" type="datetimeFigureOut">
              <a:rPr lang="es-ES" smtClean="0"/>
              <a:t>17/12/2018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C9C7C-789C-49FA-B84E-10F1B08475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21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059"/>
          <a:stretch/>
        </p:blipFill>
        <p:spPr>
          <a:xfrm>
            <a:off x="-6493" y="0"/>
            <a:ext cx="12198493" cy="6852862"/>
          </a:xfrm>
          <a:prstGeom prst="rect">
            <a:avLst/>
          </a:prstGeom>
        </p:spPr>
      </p:pic>
      <p:sp>
        <p:nvSpPr>
          <p:cNvPr id="5" name="CuadroTexto 4"/>
          <p:cNvSpPr txBox="1"/>
          <p:nvPr userDrawn="1"/>
        </p:nvSpPr>
        <p:spPr>
          <a:xfrm>
            <a:off x="2603500" y="6042631"/>
            <a:ext cx="698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AR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ARGENTINA </a:t>
            </a:r>
            <a:r>
              <a:rPr lang="es-AR" sz="1200" dirty="0" smtClean="0">
                <a:solidFill>
                  <a:schemeClr val="bg1"/>
                </a:solidFill>
              </a:rPr>
              <a:t>· </a:t>
            </a:r>
            <a:r>
              <a:rPr lang="es-AR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BRASIL </a:t>
            </a:r>
            <a:r>
              <a:rPr lang="es-AR" sz="1200" dirty="0" smtClean="0">
                <a:solidFill>
                  <a:schemeClr val="bg1"/>
                </a:solidFill>
              </a:rPr>
              <a:t>·</a:t>
            </a:r>
            <a:r>
              <a:rPr lang="es-AR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CHILE </a:t>
            </a:r>
            <a:r>
              <a:rPr lang="es-AR" sz="1200" dirty="0" smtClean="0">
                <a:solidFill>
                  <a:schemeClr val="bg1"/>
                </a:solidFill>
              </a:rPr>
              <a:t>·</a:t>
            </a:r>
            <a:r>
              <a:rPr lang="es-AR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COLOMBIA </a:t>
            </a:r>
            <a:r>
              <a:rPr lang="es-AR" sz="1200" dirty="0" smtClean="0">
                <a:solidFill>
                  <a:schemeClr val="bg1"/>
                </a:solidFill>
              </a:rPr>
              <a:t>·</a:t>
            </a:r>
            <a:r>
              <a:rPr lang="es-AR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MÉXICO </a:t>
            </a:r>
            <a:r>
              <a:rPr lang="es-AR" sz="1200" dirty="0" smtClean="0">
                <a:solidFill>
                  <a:schemeClr val="bg1"/>
                </a:solidFill>
              </a:rPr>
              <a:t>·</a:t>
            </a:r>
            <a:r>
              <a:rPr lang="es-AR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PERÚ </a:t>
            </a:r>
            <a:r>
              <a:rPr lang="es-AR" sz="1200" dirty="0" smtClean="0">
                <a:solidFill>
                  <a:schemeClr val="bg1"/>
                </a:solidFill>
              </a:rPr>
              <a:t>·</a:t>
            </a:r>
            <a:r>
              <a:rPr lang="es-AR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PUERTO RICO</a:t>
            </a:r>
            <a:endParaRPr lang="es-ES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endParaRPr lang="es-ES" sz="12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77" y="2096250"/>
            <a:ext cx="6686550" cy="2228850"/>
          </a:xfrm>
          <a:prstGeom prst="rect">
            <a:avLst/>
          </a:prstGeom>
        </p:spPr>
      </p:pic>
      <p:sp>
        <p:nvSpPr>
          <p:cNvPr id="7" name="CuadroTexto 6"/>
          <p:cNvSpPr txBox="1"/>
          <p:nvPr userDrawn="1"/>
        </p:nvSpPr>
        <p:spPr>
          <a:xfrm>
            <a:off x="1200150" y="6298864"/>
            <a:ext cx="9791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5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s-AR" sz="15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 · </a:t>
            </a:r>
            <a:r>
              <a:rPr lang="es-AR" sz="15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BAIT</a:t>
            </a:r>
            <a:r>
              <a:rPr lang="es-AR" sz="15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CON · </a:t>
            </a:r>
            <a:r>
              <a:rPr lang="es-AR" sz="15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INTER</a:t>
            </a:r>
            <a:r>
              <a:rPr lang="es-AR" sz="15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SERVICES · </a:t>
            </a:r>
            <a:r>
              <a:rPr lang="es-AR" sz="15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SILICA</a:t>
            </a:r>
            <a:r>
              <a:rPr lang="es-AR" sz="15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NETWORKS · </a:t>
            </a:r>
            <a:r>
              <a:rPr lang="es-AR" sz="15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VELO</a:t>
            </a:r>
            <a:r>
              <a:rPr lang="es-AR" sz="15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COM · </a:t>
            </a:r>
            <a:r>
              <a:rPr lang="es-AR" sz="15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s-AR" sz="15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SAT · </a:t>
            </a:r>
            <a:r>
              <a:rPr lang="es-AR" sz="15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FO</a:t>
            </a:r>
            <a:r>
              <a:rPr lang="es-AR" sz="15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CUS</a:t>
            </a:r>
            <a:endParaRPr lang="es-ES" sz="15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endParaRPr lang="es-E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1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059"/>
          <a:stretch/>
        </p:blipFill>
        <p:spPr>
          <a:xfrm>
            <a:off x="0" y="0"/>
            <a:ext cx="12198493" cy="6852862"/>
          </a:xfrm>
          <a:prstGeom prst="rect">
            <a:avLst/>
          </a:prstGeom>
        </p:spPr>
      </p:pic>
      <p:sp>
        <p:nvSpPr>
          <p:cNvPr id="5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1907177" y="2162947"/>
            <a:ext cx="8377646" cy="253210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Separador marginado a la izquierda, </a:t>
            </a:r>
            <a:r>
              <a:rPr lang="es-ES" dirty="0" err="1" smtClean="0"/>
              <a:t>calibri</a:t>
            </a:r>
            <a:r>
              <a:rPr lang="es-ES" dirty="0" smtClean="0"/>
              <a:t> </a:t>
            </a:r>
            <a:r>
              <a:rPr lang="es-ES" dirty="0" err="1" smtClean="0"/>
              <a:t>bold</a:t>
            </a:r>
            <a:r>
              <a:rPr lang="es-ES" dirty="0" smtClean="0"/>
              <a:t>, color blanco</a:t>
            </a:r>
          </a:p>
        </p:txBody>
      </p:sp>
    </p:spTree>
    <p:extLst>
      <p:ext uri="{BB962C8B-B14F-4D97-AF65-F5344CB8AC3E}">
        <p14:creationId xmlns:p14="http://schemas.microsoft.com/office/powerpoint/2010/main" val="199280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472611" y="204158"/>
            <a:ext cx="10515600" cy="474119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 smtClean="0"/>
              <a:t>CLICK PARA INSERTAR EL TÍTULO </a:t>
            </a:r>
            <a:r>
              <a:rPr lang="es-MX" dirty="0" smtClean="0"/>
              <a:t>· CALIBRI 26, BOLD</a:t>
            </a:r>
            <a:endParaRPr lang="es-AR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472611" y="1108037"/>
            <a:ext cx="10515600" cy="4519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0053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" name="Marcador de contenido 3"/>
          <p:cNvSpPr>
            <a:spLocks noGrp="1"/>
          </p:cNvSpPr>
          <p:nvPr>
            <p:ph sz="half" idx="2"/>
          </p:nvPr>
        </p:nvSpPr>
        <p:spPr>
          <a:xfrm>
            <a:off x="472611" y="1880217"/>
            <a:ext cx="10515600" cy="368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AR" dirty="0" smtClean="0"/>
              <a:t>Haga clic para modificar el estilo de texto del patrón</a:t>
            </a:r>
          </a:p>
          <a:p>
            <a:pPr lvl="0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16308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2611" y="1108037"/>
            <a:ext cx="5181600" cy="50689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108037"/>
            <a:ext cx="5181600" cy="50689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472611" y="204158"/>
            <a:ext cx="10515600" cy="47411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 smtClean="0"/>
              <a:t>CLICK PARA INSERTAR EL TÍTULO </a:t>
            </a:r>
            <a:r>
              <a:rPr lang="es-MX" dirty="0" smtClean="0"/>
              <a:t>· CALIBRI 26, BOLD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4876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2611" y="1108037"/>
            <a:ext cx="5157787" cy="8351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B45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2610" y="2200275"/>
            <a:ext cx="5157787" cy="3989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108037"/>
            <a:ext cx="5183188" cy="8351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B45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200275"/>
            <a:ext cx="5183188" cy="3989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472611" y="204158"/>
            <a:ext cx="10515600" cy="47411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 smtClean="0"/>
              <a:t>CLICK PARA INSERTAR EL TÍTULO </a:t>
            </a:r>
            <a:r>
              <a:rPr lang="es-MX" dirty="0" smtClean="0"/>
              <a:t>· CALIBRI 26, BOLD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1271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1108037"/>
            <a:ext cx="6172200" cy="47530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611" y="1108037"/>
            <a:ext cx="3932237" cy="4760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472611" y="204158"/>
            <a:ext cx="10515600" cy="47411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 smtClean="0"/>
              <a:t>CLICK PARA INSERTAR EL TÍTULO </a:t>
            </a:r>
            <a:r>
              <a:rPr lang="es-MX" dirty="0" smtClean="0"/>
              <a:t>· CALIBRI 26, BOLD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6838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60375" y="1921500"/>
            <a:ext cx="8471251" cy="3015000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1200150" y="6356851"/>
            <a:ext cx="9791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5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s-AR" sz="15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 | </a:t>
            </a:r>
            <a:r>
              <a:rPr lang="es-AR" sz="15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BAIT</a:t>
            </a:r>
            <a:r>
              <a:rPr lang="es-AR" sz="15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CON | </a:t>
            </a:r>
            <a:r>
              <a:rPr lang="es-AR" sz="15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INTER</a:t>
            </a:r>
            <a:r>
              <a:rPr lang="es-AR" sz="15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SERVICES | </a:t>
            </a:r>
            <a:r>
              <a:rPr lang="es-AR" sz="15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DATCO</a:t>
            </a:r>
            <a:r>
              <a:rPr lang="es-AR" sz="15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SOLUCIONES | </a:t>
            </a:r>
            <a:r>
              <a:rPr lang="es-AR" sz="15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PRO</a:t>
            </a:r>
            <a:r>
              <a:rPr lang="es-AR" sz="15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TEC | </a:t>
            </a:r>
            <a:r>
              <a:rPr lang="es-AR" sz="15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SILICA</a:t>
            </a:r>
            <a:r>
              <a:rPr lang="es-AR" sz="15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NETWORKS | </a:t>
            </a:r>
            <a:r>
              <a:rPr lang="es-AR" sz="15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VELO</a:t>
            </a:r>
            <a:r>
              <a:rPr lang="es-AR" sz="15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COM | </a:t>
            </a:r>
            <a:r>
              <a:rPr lang="es-AR" sz="15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s-AR" sz="15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SAT | </a:t>
            </a:r>
            <a:r>
              <a:rPr lang="es-AR" sz="15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FO</a:t>
            </a:r>
            <a:r>
              <a:rPr lang="es-AR" sz="15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CUS</a:t>
            </a:r>
            <a:endParaRPr lang="es-ES" sz="15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endParaRPr lang="es-ES" sz="1500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 userDrawn="1"/>
        </p:nvSpPr>
        <p:spPr>
          <a:xfrm>
            <a:off x="2603500" y="6100618"/>
            <a:ext cx="698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ARGENTINA | BRASIL | CHILE | COLOMBIA | MÉXICO | PERÚ | PUERTO RICO</a:t>
            </a:r>
            <a:endParaRPr lang="es-ES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9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 userDrawn="1"/>
        </p:nvSpPr>
        <p:spPr>
          <a:xfrm>
            <a:off x="7083749" y="5216972"/>
            <a:ext cx="4561714" cy="15894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s-ES" sz="2000" b="1" dirty="0" smtClean="0">
                <a:solidFill>
                  <a:schemeClr val="tx1"/>
                </a:solidFill>
                <a:latin typeface="+mn-lt"/>
              </a:rPr>
              <a:t>grupodatco.com</a:t>
            </a:r>
          </a:p>
          <a:p>
            <a:pPr algn="l"/>
            <a:r>
              <a:rPr lang="es-ES" sz="2000" dirty="0" smtClean="0">
                <a:solidFill>
                  <a:schemeClr val="tx1"/>
                </a:solidFill>
                <a:latin typeface="+mn-lt"/>
              </a:rPr>
              <a:t>twitter.com/</a:t>
            </a:r>
            <a:r>
              <a:rPr lang="es-ES" sz="2000" dirty="0" err="1" smtClean="0">
                <a:solidFill>
                  <a:schemeClr val="tx1"/>
                </a:solidFill>
                <a:latin typeface="+mn-lt"/>
              </a:rPr>
              <a:t>GrupoDatco</a:t>
            </a:r>
            <a:endParaRPr lang="es-ES" sz="2000" dirty="0" smtClean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s-ES" sz="2000" dirty="0" smtClean="0">
                <a:solidFill>
                  <a:schemeClr val="tx1"/>
                </a:solidFill>
                <a:latin typeface="+mn-lt"/>
              </a:rPr>
              <a:t>www.linkedin.com/company/grupo-datco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consultas@grupodatco.com</a:t>
            </a:r>
          </a:p>
        </p:txBody>
      </p:sp>
    </p:spTree>
    <p:extLst>
      <p:ext uri="{BB962C8B-B14F-4D97-AF65-F5344CB8AC3E}">
        <p14:creationId xmlns:p14="http://schemas.microsoft.com/office/powerpoint/2010/main" val="12352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059"/>
          <a:stretch/>
        </p:blipFill>
        <p:spPr>
          <a:xfrm>
            <a:off x="-6494" y="1"/>
            <a:ext cx="12198493" cy="685286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77" y="2096250"/>
            <a:ext cx="6686550" cy="2228850"/>
          </a:xfrm>
          <a:prstGeom prst="rect">
            <a:avLst/>
          </a:prstGeom>
        </p:spPr>
      </p:pic>
      <p:sp>
        <p:nvSpPr>
          <p:cNvPr id="5" name="CuadroTexto 4"/>
          <p:cNvSpPr txBox="1"/>
          <p:nvPr userDrawn="1"/>
        </p:nvSpPr>
        <p:spPr>
          <a:xfrm>
            <a:off x="1200150" y="6298864"/>
            <a:ext cx="9791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5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s-AR" sz="15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 · </a:t>
            </a:r>
            <a:r>
              <a:rPr lang="es-AR" sz="15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BAIT</a:t>
            </a:r>
            <a:r>
              <a:rPr lang="es-AR" sz="15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CON · </a:t>
            </a:r>
            <a:r>
              <a:rPr lang="es-AR" sz="15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INTER</a:t>
            </a:r>
            <a:r>
              <a:rPr lang="es-AR" sz="15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SERVICES · </a:t>
            </a:r>
            <a:r>
              <a:rPr lang="es-AR" sz="15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SILICA</a:t>
            </a:r>
            <a:r>
              <a:rPr lang="es-AR" sz="15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NETWORKS · </a:t>
            </a:r>
            <a:r>
              <a:rPr lang="es-AR" sz="15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VELO</a:t>
            </a:r>
            <a:r>
              <a:rPr lang="es-AR" sz="15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COM · </a:t>
            </a:r>
            <a:r>
              <a:rPr lang="es-AR" sz="15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s-AR" sz="15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SAT · </a:t>
            </a:r>
            <a:r>
              <a:rPr lang="es-AR" sz="15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FO</a:t>
            </a:r>
            <a:r>
              <a:rPr lang="es-AR" sz="15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CUS</a:t>
            </a:r>
            <a:endParaRPr lang="es-ES" sz="15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endParaRPr lang="es-ES" sz="15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 userDrawn="1"/>
        </p:nvSpPr>
        <p:spPr>
          <a:xfrm>
            <a:off x="2603500" y="6042631"/>
            <a:ext cx="698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AR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ARGENTINA </a:t>
            </a:r>
            <a:r>
              <a:rPr lang="es-AR" sz="1200" dirty="0" smtClean="0">
                <a:solidFill>
                  <a:schemeClr val="bg1"/>
                </a:solidFill>
              </a:rPr>
              <a:t>· </a:t>
            </a:r>
            <a:r>
              <a:rPr lang="es-AR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BRASIL </a:t>
            </a:r>
            <a:r>
              <a:rPr lang="es-AR" sz="1200" dirty="0" smtClean="0">
                <a:solidFill>
                  <a:schemeClr val="bg1"/>
                </a:solidFill>
              </a:rPr>
              <a:t>·</a:t>
            </a:r>
            <a:r>
              <a:rPr lang="es-AR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CHILE </a:t>
            </a:r>
            <a:r>
              <a:rPr lang="es-AR" sz="1200" dirty="0" smtClean="0">
                <a:solidFill>
                  <a:schemeClr val="bg1"/>
                </a:solidFill>
              </a:rPr>
              <a:t>·</a:t>
            </a:r>
            <a:r>
              <a:rPr lang="es-AR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COLOMBIA </a:t>
            </a:r>
            <a:r>
              <a:rPr lang="es-AR" sz="1200" dirty="0" smtClean="0">
                <a:solidFill>
                  <a:schemeClr val="bg1"/>
                </a:solidFill>
              </a:rPr>
              <a:t>·</a:t>
            </a:r>
            <a:r>
              <a:rPr lang="es-AR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MÉXICO </a:t>
            </a:r>
            <a:r>
              <a:rPr lang="es-AR" sz="1200" dirty="0" smtClean="0">
                <a:solidFill>
                  <a:schemeClr val="bg1"/>
                </a:solidFill>
              </a:rPr>
              <a:t>·</a:t>
            </a:r>
            <a:r>
              <a:rPr lang="es-AR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PERÚ </a:t>
            </a:r>
            <a:r>
              <a:rPr lang="es-AR" sz="1200" dirty="0" smtClean="0">
                <a:solidFill>
                  <a:schemeClr val="bg1"/>
                </a:solidFill>
              </a:rPr>
              <a:t>·</a:t>
            </a:r>
            <a:r>
              <a:rPr lang="es-AR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PUERTO RICO</a:t>
            </a:r>
            <a:endParaRPr lang="es-ES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6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r="3277" b="84357"/>
          <a:stretch/>
        </p:blipFill>
        <p:spPr>
          <a:xfrm>
            <a:off x="-12032" y="0"/>
            <a:ext cx="12212053" cy="910684"/>
          </a:xfrm>
          <a:prstGeom prst="rect">
            <a:avLst/>
          </a:prstGeom>
        </p:spPr>
      </p:pic>
      <p:cxnSp>
        <p:nvCxnSpPr>
          <p:cNvPr id="12" name="Conector recto 11"/>
          <p:cNvCxnSpPr/>
          <p:nvPr userDrawn="1"/>
        </p:nvCxnSpPr>
        <p:spPr>
          <a:xfrm>
            <a:off x="0" y="6303831"/>
            <a:ext cx="12192000" cy="0"/>
          </a:xfrm>
          <a:prstGeom prst="line">
            <a:avLst/>
          </a:prstGeom>
          <a:ln w="19050">
            <a:solidFill>
              <a:srgbClr val="005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815" y="189074"/>
            <a:ext cx="1453221" cy="484407"/>
          </a:xfrm>
          <a:prstGeom prst="rect">
            <a:avLst/>
          </a:prstGeom>
        </p:spPr>
      </p:pic>
      <p:sp>
        <p:nvSpPr>
          <p:cNvPr id="9" name="CuadroTexto 8"/>
          <p:cNvSpPr txBox="1"/>
          <p:nvPr userDrawn="1"/>
        </p:nvSpPr>
        <p:spPr>
          <a:xfrm>
            <a:off x="472611" y="6390526"/>
            <a:ext cx="2496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grupodatco.com</a:t>
            </a:r>
            <a:endParaRPr lang="es-AR" sz="1600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052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80" r:id="rId3"/>
    <p:sldLayoutId id="2147483781" r:id="rId4"/>
    <p:sldLayoutId id="2147483782" r:id="rId5"/>
    <p:sldLayoutId id="214748378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 b="4233"/>
          <a:stretch/>
        </p:blipFill>
        <p:spPr>
          <a:xfrm>
            <a:off x="0" y="13063"/>
            <a:ext cx="12192000" cy="6852194"/>
          </a:xfrm>
          <a:prstGeom prst="rect">
            <a:avLst/>
          </a:prstGeom>
        </p:spPr>
      </p:pic>
      <p:sp>
        <p:nvSpPr>
          <p:cNvPr id="14" name="Rectángulo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785690" y="1241218"/>
            <a:ext cx="715878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800" b="1" dirty="0" smtClean="0">
                <a:solidFill>
                  <a:schemeClr val="tx1"/>
                </a:solidFill>
              </a:rPr>
              <a:t>¡Muchas</a:t>
            </a:r>
            <a:r>
              <a:rPr lang="es-AR" sz="6800" b="1" baseline="0" dirty="0" smtClean="0">
                <a:solidFill>
                  <a:schemeClr val="tx1"/>
                </a:solidFill>
              </a:rPr>
              <a:t> </a:t>
            </a:r>
          </a:p>
          <a:p>
            <a:r>
              <a:rPr lang="es-AR" sz="6800" b="1" baseline="0" dirty="0" smtClean="0">
                <a:solidFill>
                  <a:schemeClr val="tx1"/>
                </a:solidFill>
              </a:rPr>
              <a:t>gracias!</a:t>
            </a:r>
            <a:endParaRPr lang="es-AR" sz="6800" b="1" dirty="0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04" y="3495299"/>
            <a:ext cx="1453221" cy="48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57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ricardo.gericke@datco.net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9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775" y="204158"/>
            <a:ext cx="10883436" cy="474119"/>
          </a:xfrm>
        </p:spPr>
        <p:txBody>
          <a:bodyPr/>
          <a:lstStyle/>
          <a:p>
            <a:r>
              <a:rPr lang="es-AR" dirty="0" smtClean="0"/>
              <a:t>3.- Relación entre la facturación de Silica y el Informe CABASE </a:t>
            </a:r>
            <a:endParaRPr lang="es-A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242" y="825763"/>
            <a:ext cx="8056660" cy="551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Preguntas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Análisis de casos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2611" y="1880217"/>
            <a:ext cx="10515600" cy="2356932"/>
          </a:xfrm>
        </p:spPr>
        <p:txBody>
          <a:bodyPr/>
          <a:lstStyle/>
          <a:p>
            <a:r>
              <a:rPr lang="es-AR" dirty="0" smtClean="0"/>
              <a:t>Como ejercicio analicemos cada facturación en particular contra los informes de CABASE del periodo correspondiente.</a:t>
            </a:r>
          </a:p>
          <a:p>
            <a:endParaRPr lang="es-AR" dirty="0"/>
          </a:p>
          <a:p>
            <a:r>
              <a:rPr lang="es-AR" dirty="0" smtClean="0"/>
              <a:t>Gracias por el tiempo!!!!!</a:t>
            </a:r>
            <a:endParaRPr lang="es-AR" dirty="0"/>
          </a:p>
        </p:txBody>
      </p:sp>
      <p:sp>
        <p:nvSpPr>
          <p:cNvPr id="5" name="Marcador de contenido 3"/>
          <p:cNvSpPr txBox="1">
            <a:spLocks/>
          </p:cNvSpPr>
          <p:nvPr/>
        </p:nvSpPr>
        <p:spPr>
          <a:xfrm>
            <a:off x="7322025" y="4557397"/>
            <a:ext cx="4346234" cy="17408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b="1" dirty="0"/>
              <a:t>Ricardo Gericke</a:t>
            </a:r>
            <a:endParaRPr lang="es-AR" dirty="0"/>
          </a:p>
          <a:p>
            <a:r>
              <a:rPr lang="es-AR" i="1" dirty="0"/>
              <a:t>Gerente Regional Cuyo </a:t>
            </a:r>
            <a:endParaRPr lang="es-AR" dirty="0"/>
          </a:p>
          <a:p>
            <a:r>
              <a:rPr lang="es-AR" dirty="0"/>
              <a:t>(+54261) 429-5886 | (+549261) 503-0533</a:t>
            </a:r>
          </a:p>
          <a:p>
            <a:r>
              <a:rPr lang="es-AR" u="sng" dirty="0">
                <a:hlinkClick r:id="rId2"/>
              </a:rPr>
              <a:t>ricardo.gericke@datco.net 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147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 txBox="1">
            <a:spLocks/>
          </p:cNvSpPr>
          <p:nvPr/>
        </p:nvSpPr>
        <p:spPr>
          <a:xfrm>
            <a:off x="6239435" y="2845335"/>
            <a:ext cx="4069977" cy="8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500"/>
              </a:spcBef>
            </a:pPr>
            <a:r>
              <a:rPr lang="es-ES" altLang="es-E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CABASE Trafico y Facturación</a:t>
            </a:r>
            <a:endParaRPr lang="es-ES" altLang="es-E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83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Índice: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72611" y="1880217"/>
            <a:ext cx="8305629" cy="3684588"/>
          </a:xfrm>
        </p:spPr>
        <p:txBody>
          <a:bodyPr/>
          <a:lstStyle/>
          <a:p>
            <a:pPr marL="457200" indent="-457200" fontAlgn="ctr">
              <a:lnSpc>
                <a:spcPct val="100000"/>
              </a:lnSpc>
              <a:buFont typeface="+mj-lt"/>
              <a:buAutoNum type="arabicPeriod"/>
            </a:pPr>
            <a:r>
              <a:rPr lang="es-C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Descripción de la composición del trafico</a:t>
            </a:r>
            <a:endParaRPr lang="es-CL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fontAlgn="ctr">
              <a:lnSpc>
                <a:spcPct val="100000"/>
              </a:lnSpc>
              <a:buFont typeface="+mj-lt"/>
              <a:buAutoNum type="arabicPeriod"/>
            </a:pPr>
            <a:r>
              <a:rPr lang="es-C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Análisis del Informe mensual de CABASE</a:t>
            </a:r>
            <a:endParaRPr lang="es-CL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fontAlgn="ctr">
              <a:lnSpc>
                <a:spcPct val="100000"/>
              </a:lnSpc>
              <a:buFont typeface="+mj-lt"/>
              <a:buAutoNum type="arabicPeriod"/>
            </a:pPr>
            <a:r>
              <a:rPr lang="es-C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Análisis de la facturación en relación al informe</a:t>
            </a:r>
            <a:endParaRPr lang="es-CL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346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1.- Diagrama de composición del trafico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2611" y="941696"/>
            <a:ext cx="10515600" cy="1595763"/>
          </a:xfrm>
        </p:spPr>
        <p:txBody>
          <a:bodyPr/>
          <a:lstStyle/>
          <a:p>
            <a:r>
              <a:rPr lang="es-A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Verde: Transporte Nacional usado para cargar los caches del NAP </a:t>
            </a:r>
          </a:p>
          <a:p>
            <a:r>
              <a:rPr lang="es-A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Violeta: Trafico Internacional </a:t>
            </a:r>
          </a:p>
          <a:p>
            <a:r>
              <a:rPr lang="es-A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Amarillo: Transporte de Ultima Milla al Miembro dentro de la provincia</a:t>
            </a:r>
          </a:p>
          <a:p>
            <a:r>
              <a:rPr lang="es-AR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Rojo: Transporte Nacional al Ruteo Central de CABASE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66000" y="2575636"/>
            <a:ext cx="7729749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2.- Informe Mensual CABASE</a:t>
            </a:r>
            <a:endParaRPr lang="es-AR" dirty="0"/>
          </a:p>
        </p:txBody>
      </p:sp>
      <p:sp>
        <p:nvSpPr>
          <p:cNvPr id="7" name="Marcador de contenido 3"/>
          <p:cNvSpPr txBox="1">
            <a:spLocks/>
          </p:cNvSpPr>
          <p:nvPr/>
        </p:nvSpPr>
        <p:spPr>
          <a:xfrm>
            <a:off x="5273211" y="3191239"/>
            <a:ext cx="5286744" cy="27779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s-ES" dirty="0" smtClean="0"/>
          </a:p>
          <a:p>
            <a:endParaRPr lang="es-A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2179406" y="1136612"/>
            <a:ext cx="4854110" cy="349288"/>
          </a:xfrm>
        </p:spPr>
        <p:txBody>
          <a:bodyPr/>
          <a:lstStyle/>
          <a:p>
            <a:r>
              <a:rPr lang="es-AR" sz="2000" dirty="0" smtClean="0"/>
              <a:t>Números Globales</a:t>
            </a:r>
            <a:endParaRPr lang="es-AR" sz="2000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611" y="1041362"/>
            <a:ext cx="767273" cy="5144476"/>
          </a:xfrm>
          <a:prstGeom prst="rect">
            <a:avLst/>
          </a:prstGeom>
        </p:spPr>
      </p:pic>
      <p:sp>
        <p:nvSpPr>
          <p:cNvPr id="12" name="Marcador de texto 4"/>
          <p:cNvSpPr txBox="1">
            <a:spLocks/>
          </p:cNvSpPr>
          <p:nvPr/>
        </p:nvSpPr>
        <p:spPr>
          <a:xfrm>
            <a:off x="2179406" y="1537797"/>
            <a:ext cx="4854110" cy="34928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539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dirty="0"/>
              <a:t>Desglose del trafico AKA para MZA</a:t>
            </a:r>
          </a:p>
        </p:txBody>
      </p:sp>
      <p:sp>
        <p:nvSpPr>
          <p:cNvPr id="13" name="Marcador de texto 4"/>
          <p:cNvSpPr txBox="1">
            <a:spLocks/>
          </p:cNvSpPr>
          <p:nvPr/>
        </p:nvSpPr>
        <p:spPr>
          <a:xfrm>
            <a:off x="2179406" y="1938982"/>
            <a:ext cx="4854110" cy="34928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539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dirty="0"/>
              <a:t>Desglose del trafico GGC para MZA</a:t>
            </a:r>
          </a:p>
        </p:txBody>
      </p:sp>
      <p:sp>
        <p:nvSpPr>
          <p:cNvPr id="14" name="Marcador de texto 4"/>
          <p:cNvSpPr txBox="1">
            <a:spLocks/>
          </p:cNvSpPr>
          <p:nvPr/>
        </p:nvSpPr>
        <p:spPr>
          <a:xfrm>
            <a:off x="2179406" y="2342485"/>
            <a:ext cx="4854110" cy="34928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539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dirty="0"/>
              <a:t>Desglose del trafico NFX para MZA</a:t>
            </a:r>
          </a:p>
        </p:txBody>
      </p:sp>
      <p:sp>
        <p:nvSpPr>
          <p:cNvPr id="15" name="Marcador de texto 4"/>
          <p:cNvSpPr txBox="1">
            <a:spLocks/>
          </p:cNvSpPr>
          <p:nvPr/>
        </p:nvSpPr>
        <p:spPr>
          <a:xfrm>
            <a:off x="2179406" y="2745988"/>
            <a:ext cx="5783494" cy="34928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539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dirty="0">
                <a:solidFill>
                  <a:srgbClr val="FF0000"/>
                </a:solidFill>
              </a:rPr>
              <a:t>Desglose del trafico Total para MZA (</a:t>
            </a:r>
            <a:r>
              <a:rPr lang="es-AR" sz="2000" dirty="0" err="1">
                <a:solidFill>
                  <a:srgbClr val="FF0000"/>
                </a:solidFill>
              </a:rPr>
              <a:t>Carrier</a:t>
            </a:r>
            <a:r>
              <a:rPr lang="es-AR" sz="2000" dirty="0">
                <a:solidFill>
                  <a:srgbClr val="FF0000"/>
                </a:solidFill>
              </a:rPr>
              <a:t>: Silica)</a:t>
            </a:r>
          </a:p>
        </p:txBody>
      </p:sp>
      <p:sp>
        <p:nvSpPr>
          <p:cNvPr id="17" name="Marcador de texto 4"/>
          <p:cNvSpPr txBox="1">
            <a:spLocks/>
          </p:cNvSpPr>
          <p:nvPr/>
        </p:nvSpPr>
        <p:spPr>
          <a:xfrm>
            <a:off x="2179406" y="3147173"/>
            <a:ext cx="5783494" cy="34928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539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dirty="0"/>
              <a:t>Desglose del trafico Total para MZA (</a:t>
            </a:r>
            <a:r>
              <a:rPr lang="es-AR" sz="2000" dirty="0" err="1"/>
              <a:t>Carrier</a:t>
            </a:r>
            <a:r>
              <a:rPr lang="es-AR" sz="2000" dirty="0"/>
              <a:t>: ITC)</a:t>
            </a:r>
          </a:p>
        </p:txBody>
      </p:sp>
      <p:sp>
        <p:nvSpPr>
          <p:cNvPr id="18" name="Marcador de texto 4"/>
          <p:cNvSpPr txBox="1">
            <a:spLocks/>
          </p:cNvSpPr>
          <p:nvPr/>
        </p:nvSpPr>
        <p:spPr>
          <a:xfrm>
            <a:off x="2179405" y="3548358"/>
            <a:ext cx="7507519" cy="34928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539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dirty="0"/>
              <a:t>Desglose del trafico GGC-Local para MZA (Monto por Carga-EZE: </a:t>
            </a:r>
            <a:r>
              <a:rPr lang="es-AR" sz="2000" dirty="0" err="1"/>
              <a:t>SyT</a:t>
            </a:r>
            <a:r>
              <a:rPr lang="es-AR" sz="2000" dirty="0"/>
              <a:t>)</a:t>
            </a:r>
          </a:p>
        </p:txBody>
      </p:sp>
      <p:sp>
        <p:nvSpPr>
          <p:cNvPr id="19" name="Marcador de texto 4"/>
          <p:cNvSpPr txBox="1">
            <a:spLocks/>
          </p:cNvSpPr>
          <p:nvPr/>
        </p:nvSpPr>
        <p:spPr>
          <a:xfrm>
            <a:off x="2179405" y="3941712"/>
            <a:ext cx="8212370" cy="34928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539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dirty="0">
                <a:solidFill>
                  <a:srgbClr val="FF0000"/>
                </a:solidFill>
              </a:rPr>
              <a:t>Desglose del trafico GGC-Local para MZA (Monto por Transporte: Silica)</a:t>
            </a:r>
          </a:p>
        </p:txBody>
      </p:sp>
      <p:sp>
        <p:nvSpPr>
          <p:cNvPr id="20" name="Marcador de texto 4"/>
          <p:cNvSpPr txBox="1">
            <a:spLocks/>
          </p:cNvSpPr>
          <p:nvPr/>
        </p:nvSpPr>
        <p:spPr>
          <a:xfrm>
            <a:off x="2179405" y="4335066"/>
            <a:ext cx="8212370" cy="34928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539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dirty="0"/>
              <a:t>Desglose del trafico GGC-Local para MZA (Monto por Transporte: ITC)</a:t>
            </a:r>
          </a:p>
        </p:txBody>
      </p:sp>
      <p:sp>
        <p:nvSpPr>
          <p:cNvPr id="21" name="Marcador de texto 4"/>
          <p:cNvSpPr txBox="1">
            <a:spLocks/>
          </p:cNvSpPr>
          <p:nvPr/>
        </p:nvSpPr>
        <p:spPr>
          <a:xfrm>
            <a:off x="2179405" y="4728420"/>
            <a:ext cx="8212370" cy="34928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539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dirty="0">
                <a:solidFill>
                  <a:srgbClr val="FF0000"/>
                </a:solidFill>
              </a:rPr>
              <a:t>Desglose del trafico FNA-Local para MZA (Monto por Transporte: Silica)</a:t>
            </a:r>
          </a:p>
        </p:txBody>
      </p:sp>
      <p:sp>
        <p:nvSpPr>
          <p:cNvPr id="22" name="Marcador de texto 4"/>
          <p:cNvSpPr txBox="1">
            <a:spLocks/>
          </p:cNvSpPr>
          <p:nvPr/>
        </p:nvSpPr>
        <p:spPr>
          <a:xfrm>
            <a:off x="2179405" y="5121774"/>
            <a:ext cx="8212370" cy="34928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539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dirty="0"/>
              <a:t>Desglose del trafico FNA-Local para MZA (Monto por Transporte: ITC)</a:t>
            </a:r>
          </a:p>
        </p:txBody>
      </p:sp>
      <p:sp>
        <p:nvSpPr>
          <p:cNvPr id="23" name="Marcador de texto 4"/>
          <p:cNvSpPr txBox="1">
            <a:spLocks/>
          </p:cNvSpPr>
          <p:nvPr/>
        </p:nvSpPr>
        <p:spPr>
          <a:xfrm>
            <a:off x="2179405" y="5545493"/>
            <a:ext cx="8212370" cy="349288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539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dirty="0">
                <a:solidFill>
                  <a:srgbClr val="FF0000"/>
                </a:solidFill>
              </a:rPr>
              <a:t>Desglose del trafico Ultima-Milla para MZA</a:t>
            </a:r>
          </a:p>
        </p:txBody>
      </p:sp>
    </p:spTree>
    <p:extLst>
      <p:ext uri="{BB962C8B-B14F-4D97-AF65-F5344CB8AC3E}">
        <p14:creationId xmlns:p14="http://schemas.microsoft.com/office/powerpoint/2010/main" val="239383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Desglose del trafico Total para MZA (</a:t>
            </a:r>
            <a:r>
              <a:rPr lang="es-AR" dirty="0" err="1"/>
              <a:t>Carrier</a:t>
            </a:r>
            <a:r>
              <a:rPr lang="es-AR" dirty="0"/>
              <a:t>: Silica)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2611" y="842682"/>
            <a:ext cx="3256707" cy="5414683"/>
          </a:xfrm>
        </p:spPr>
        <p:txBody>
          <a:bodyPr/>
          <a:lstStyle/>
          <a:p>
            <a:r>
              <a:rPr lang="es-AR" sz="700" dirty="0"/>
              <a:t>Desglose del trafico Total para MZA (</a:t>
            </a:r>
            <a:r>
              <a:rPr lang="es-AR" sz="700" dirty="0" err="1"/>
              <a:t>Carrier</a:t>
            </a:r>
            <a:r>
              <a:rPr lang="es-AR" sz="700" dirty="0"/>
              <a:t>: Silica)</a:t>
            </a:r>
          </a:p>
          <a:p>
            <a:r>
              <a:rPr lang="es-AR" sz="700" dirty="0"/>
              <a:t> </a:t>
            </a:r>
          </a:p>
          <a:p>
            <a:r>
              <a:rPr lang="es-AR" sz="700" dirty="0"/>
              <a:t> AB </a:t>
            </a:r>
            <a:r>
              <a:rPr lang="es-AR" sz="700" dirty="0" err="1"/>
              <a:t>Out</a:t>
            </a:r>
            <a:r>
              <a:rPr lang="es-AR" sz="700" dirty="0"/>
              <a:t>             %        AB a pagar     </a:t>
            </a:r>
            <a:r>
              <a:rPr lang="es-AR" sz="700" dirty="0" err="1"/>
              <a:t>Descripcion</a:t>
            </a:r>
            <a:endParaRPr lang="es-AR" sz="700" dirty="0"/>
          </a:p>
          <a:p>
            <a:r>
              <a:rPr lang="es-AR" sz="700" dirty="0"/>
              <a:t>--------------   -------   --------------   -----------------------------</a:t>
            </a:r>
          </a:p>
          <a:p>
            <a:r>
              <a:rPr lang="es-AR" sz="700" dirty="0"/>
              <a:t>   3344.7 Mbps    25.84%      3107.1 Mbps   </a:t>
            </a:r>
            <a:r>
              <a:rPr lang="es-AR" sz="700" dirty="0" err="1"/>
              <a:t>RedesOeste</a:t>
            </a:r>
            <a:r>
              <a:rPr lang="es-AR" sz="700" dirty="0"/>
              <a:t> (MZA-RDO)         </a:t>
            </a:r>
          </a:p>
          <a:p>
            <a:r>
              <a:rPr lang="es-AR" sz="700" dirty="0"/>
              <a:t>   2498.2 Mbps    19.30%      2320.8 Mbps   CTC (MZA-CTC)                </a:t>
            </a:r>
          </a:p>
          <a:p>
            <a:r>
              <a:rPr lang="es-AR" sz="700" dirty="0"/>
              <a:t>   1693.6 Mbps    13.09%      1573.3 Mbps   Techtron (MZA-TCH)           </a:t>
            </a:r>
          </a:p>
          <a:p>
            <a:r>
              <a:rPr lang="es-AR" sz="700" dirty="0"/>
              <a:t>   1220.9 Mbps     9.43%      1134.2 Mbps   Supercanal/Arlink (MZA-ARK)  </a:t>
            </a:r>
          </a:p>
          <a:p>
            <a:r>
              <a:rPr lang="es-AR" sz="700" dirty="0"/>
              <a:t>   1115.3 Mbps     8.62%      1036.1 Mbps   </a:t>
            </a:r>
            <a:r>
              <a:rPr lang="es-AR" sz="700" dirty="0" err="1"/>
              <a:t>Oficina_Pyme</a:t>
            </a:r>
            <a:r>
              <a:rPr lang="es-AR" sz="700" dirty="0"/>
              <a:t> (MZA-OPY)       </a:t>
            </a:r>
          </a:p>
          <a:p>
            <a:r>
              <a:rPr lang="es-AR" sz="700" dirty="0"/>
              <a:t>    720.9 Mbps     5.57%       669.7 Mbps   NAP* (MZA-FNA)               </a:t>
            </a:r>
          </a:p>
          <a:p>
            <a:r>
              <a:rPr lang="es-AR" sz="700" dirty="0"/>
              <a:t>    414.5 Mbps     3.20%       385.1 Mbps   Jurman (MZA-FDJ)             </a:t>
            </a:r>
          </a:p>
          <a:p>
            <a:r>
              <a:rPr lang="es-AR" sz="700" dirty="0"/>
              <a:t>    385.7 Mbps     2.98%       358.3 Mbps   Intelisis (MZA-ILS)          </a:t>
            </a:r>
          </a:p>
          <a:p>
            <a:r>
              <a:rPr lang="es-AR" sz="700" dirty="0"/>
              <a:t>    316.5 Mbps     2.45%       294.0 Mbps   </a:t>
            </a:r>
            <a:r>
              <a:rPr lang="es-AR" sz="700" dirty="0" err="1"/>
              <a:t>Hidalgo_Gabriel</a:t>
            </a:r>
            <a:r>
              <a:rPr lang="es-AR" sz="700" dirty="0"/>
              <a:t> (MZA-HMG)    </a:t>
            </a:r>
          </a:p>
          <a:p>
            <a:r>
              <a:rPr lang="es-AR" sz="700" dirty="0"/>
              <a:t>    285.5 Mbps     2.21%       265.2 Mbps   </a:t>
            </a:r>
            <a:r>
              <a:rPr lang="es-AR" sz="700" dirty="0" err="1"/>
              <a:t>Kepwisp</a:t>
            </a:r>
            <a:r>
              <a:rPr lang="es-AR" sz="700" dirty="0"/>
              <a:t> (MZA-KEP)            </a:t>
            </a:r>
          </a:p>
          <a:p>
            <a:r>
              <a:rPr lang="es-AR" sz="700" dirty="0"/>
              <a:t>    273.5 Mbps     2.11%       254.1 Mbps   ITC (MZA-IYT)                </a:t>
            </a:r>
          </a:p>
          <a:p>
            <a:r>
              <a:rPr lang="es-AR" sz="700" dirty="0"/>
              <a:t>    256.0 Mbps     1.98%       237.8 Mbps   </a:t>
            </a:r>
            <a:r>
              <a:rPr lang="es-AR" sz="700" dirty="0" err="1"/>
              <a:t>Fibras_Opticas</a:t>
            </a:r>
            <a:r>
              <a:rPr lang="es-AR" sz="700" dirty="0"/>
              <a:t> (MZA-FOO)     </a:t>
            </a:r>
          </a:p>
          <a:p>
            <a:r>
              <a:rPr lang="es-AR" sz="700" dirty="0"/>
              <a:t>    239.5 Mbps     1.85%       222.5 Mbps   </a:t>
            </a:r>
            <a:r>
              <a:rPr lang="es-AR" sz="700" dirty="0" err="1"/>
              <a:t>TecNet</a:t>
            </a:r>
            <a:r>
              <a:rPr lang="es-AR" sz="700" dirty="0"/>
              <a:t> (MZA-TEC)             </a:t>
            </a:r>
          </a:p>
          <a:p>
            <a:r>
              <a:rPr lang="es-AR" sz="700" dirty="0"/>
              <a:t>    100.4 Mbps     0.78%        93.3 Mbps   </a:t>
            </a:r>
            <a:r>
              <a:rPr lang="es-AR" sz="700" dirty="0" err="1"/>
              <a:t>Bigmedia</a:t>
            </a:r>
            <a:r>
              <a:rPr lang="es-AR" sz="700" dirty="0"/>
              <a:t> (MZA-BIG)           </a:t>
            </a:r>
          </a:p>
          <a:p>
            <a:r>
              <a:rPr lang="es-AR" sz="700" dirty="0"/>
              <a:t>     56.6 Mbps     0.44%        52.6 Mbps   </a:t>
            </a:r>
            <a:r>
              <a:rPr lang="es-AR" sz="700" dirty="0" err="1"/>
              <a:t>Andres_Pozzi</a:t>
            </a:r>
            <a:r>
              <a:rPr lang="es-AR" sz="700" dirty="0"/>
              <a:t> (MZA-APO)       </a:t>
            </a:r>
          </a:p>
          <a:p>
            <a:r>
              <a:rPr lang="es-AR" sz="700" dirty="0"/>
              <a:t>     15.3 Mbps     0.12%        14.2 Mbps   </a:t>
            </a:r>
            <a:r>
              <a:rPr lang="es-AR" sz="700" dirty="0" err="1"/>
              <a:t>Surnet</a:t>
            </a:r>
            <a:r>
              <a:rPr lang="es-AR" sz="700" dirty="0"/>
              <a:t> (MZA-SRW)             </a:t>
            </a:r>
          </a:p>
          <a:p>
            <a:r>
              <a:rPr lang="es-AR" sz="700" dirty="0"/>
              <a:t>      5.1 Mbps     0.04%         4.7 Mbps   </a:t>
            </a:r>
            <a:r>
              <a:rPr lang="es-AR" sz="700" dirty="0" err="1"/>
              <a:t>Facultad_Mendoza</a:t>
            </a:r>
            <a:r>
              <a:rPr lang="es-AR" sz="700" dirty="0"/>
              <a:t> (MZA-UTN)   </a:t>
            </a:r>
          </a:p>
          <a:p>
            <a:r>
              <a:rPr lang="es-AR" sz="700" dirty="0"/>
              <a:t>      0.2 Mbps     0.00%         0.2 Mbps   NAP* (MZA-GGC)               </a:t>
            </a:r>
          </a:p>
          <a:p>
            <a:r>
              <a:rPr lang="es-AR" sz="700" dirty="0"/>
              <a:t>                                -0.1 Mbps   redondeo</a:t>
            </a:r>
          </a:p>
          <a:p>
            <a:r>
              <a:rPr lang="es-AR" sz="700" dirty="0"/>
              <a:t>  12942.4 Mbps  -- Suma --   12023.1 Mbps</a:t>
            </a:r>
          </a:p>
          <a:p>
            <a:endParaRPr lang="es-A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5072507" y="3161575"/>
            <a:ext cx="5555519" cy="776896"/>
          </a:xfrm>
        </p:spPr>
        <p:txBody>
          <a:bodyPr/>
          <a:lstStyle/>
          <a:p>
            <a:r>
              <a:rPr lang="es-AR" sz="2000" dirty="0" smtClean="0">
                <a:solidFill>
                  <a:srgbClr val="FF0000"/>
                </a:solidFill>
              </a:rPr>
              <a:t>ROJO:</a:t>
            </a:r>
          </a:p>
          <a:p>
            <a:r>
              <a:rPr lang="es-AR" sz="2000" dirty="0" smtClean="0">
                <a:solidFill>
                  <a:srgbClr val="FF0000"/>
                </a:solidFill>
              </a:rPr>
              <a:t>Transporte </a:t>
            </a:r>
            <a:r>
              <a:rPr lang="es-AR" sz="2000" dirty="0">
                <a:solidFill>
                  <a:srgbClr val="FF0000"/>
                </a:solidFill>
              </a:rPr>
              <a:t>Nacional al Ruteo Central de CABASE</a:t>
            </a:r>
            <a:endParaRPr lang="es-A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775" y="204158"/>
            <a:ext cx="10883436" cy="474119"/>
          </a:xfrm>
        </p:spPr>
        <p:txBody>
          <a:bodyPr/>
          <a:lstStyle/>
          <a:p>
            <a:r>
              <a:rPr lang="es-AR" dirty="0"/>
              <a:t>Desglose del trafico GGC-Local para MZA (Monto por Transporte: Silica)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9286" y="842682"/>
            <a:ext cx="3256707" cy="5414683"/>
          </a:xfrm>
        </p:spPr>
        <p:txBody>
          <a:bodyPr/>
          <a:lstStyle/>
          <a:p>
            <a:r>
              <a:rPr lang="es-AR" sz="800" dirty="0"/>
              <a:t>Desglose del trafico GGC-Local para MZA (Monto por Transporte: Silica)</a:t>
            </a:r>
          </a:p>
          <a:p>
            <a:r>
              <a:rPr lang="es-AR" sz="800" dirty="0"/>
              <a:t> </a:t>
            </a:r>
          </a:p>
          <a:p>
            <a:r>
              <a:rPr lang="es-AR" sz="800" dirty="0"/>
              <a:t> AB </a:t>
            </a:r>
            <a:r>
              <a:rPr lang="es-AR" sz="800" dirty="0" err="1"/>
              <a:t>Out</a:t>
            </a:r>
            <a:r>
              <a:rPr lang="es-AR" sz="800" dirty="0"/>
              <a:t>             %        AB a pagar     </a:t>
            </a:r>
            <a:r>
              <a:rPr lang="es-AR" sz="800" dirty="0" err="1"/>
              <a:t>Descripcion</a:t>
            </a:r>
            <a:endParaRPr lang="es-AR" sz="800" dirty="0"/>
          </a:p>
          <a:p>
            <a:r>
              <a:rPr lang="es-AR" sz="800" dirty="0"/>
              <a:t>--------------   -------   --------------   -----------------------------</a:t>
            </a:r>
          </a:p>
          <a:p>
            <a:r>
              <a:rPr lang="es-AR" sz="800" dirty="0"/>
              <a:t>   1449.3 Mbps    19.09%                    </a:t>
            </a:r>
            <a:r>
              <a:rPr lang="es-AR" sz="800" dirty="0" err="1"/>
              <a:t>Oficina_Pyme</a:t>
            </a:r>
            <a:r>
              <a:rPr lang="es-AR" sz="800" dirty="0"/>
              <a:t> (MZA-OPY)       </a:t>
            </a:r>
          </a:p>
          <a:p>
            <a:r>
              <a:rPr lang="es-AR" sz="800" dirty="0"/>
              <a:t>   1448.9 Mbps    19.08%                    Techtron (MZA-TCH)           </a:t>
            </a:r>
          </a:p>
          <a:p>
            <a:r>
              <a:rPr lang="es-AR" sz="800" dirty="0"/>
              <a:t>   1276.6 Mbps    16.81%                    ITC (MZA-IYT)                </a:t>
            </a:r>
          </a:p>
          <a:p>
            <a:r>
              <a:rPr lang="es-AR" sz="800" dirty="0"/>
              <a:t>    997.8 Mbps    13.14%                    CTC (MZA-CTC)                </a:t>
            </a:r>
          </a:p>
          <a:p>
            <a:r>
              <a:rPr lang="es-AR" sz="800" dirty="0"/>
              <a:t>    573.5 Mbps     7.55%                    Intelisis (MZA-ILS)          </a:t>
            </a:r>
          </a:p>
          <a:p>
            <a:r>
              <a:rPr lang="es-AR" sz="800" dirty="0"/>
              <a:t>    331.2 Mbps     4.36%                    </a:t>
            </a:r>
            <a:r>
              <a:rPr lang="es-AR" sz="800" dirty="0" err="1"/>
              <a:t>TecNet</a:t>
            </a:r>
            <a:r>
              <a:rPr lang="es-AR" sz="800" dirty="0"/>
              <a:t> (MZA-TEC)             </a:t>
            </a:r>
          </a:p>
          <a:p>
            <a:r>
              <a:rPr lang="es-AR" sz="800" dirty="0"/>
              <a:t>    297.7 Mbps     3.92%                    </a:t>
            </a:r>
            <a:r>
              <a:rPr lang="es-AR" sz="800" dirty="0" err="1"/>
              <a:t>Hidalgo_Gabriel</a:t>
            </a:r>
            <a:r>
              <a:rPr lang="es-AR" sz="800" dirty="0"/>
              <a:t> (MZA-HMG)    </a:t>
            </a:r>
          </a:p>
          <a:p>
            <a:r>
              <a:rPr lang="es-AR" sz="800" dirty="0"/>
              <a:t>    291.7 Mbps     3.84%                    Jurman (MZA-FDJ)             </a:t>
            </a:r>
          </a:p>
          <a:p>
            <a:r>
              <a:rPr lang="es-AR" sz="800" dirty="0"/>
              <a:t>    244.3 Mbps     3.22%                    </a:t>
            </a:r>
            <a:r>
              <a:rPr lang="es-AR" sz="800" dirty="0" err="1"/>
              <a:t>RedesOeste</a:t>
            </a:r>
            <a:r>
              <a:rPr lang="es-AR" sz="800" dirty="0"/>
              <a:t> (MZA-RDO)         </a:t>
            </a:r>
          </a:p>
          <a:p>
            <a:r>
              <a:rPr lang="es-AR" sz="800" dirty="0"/>
              <a:t>    229.8 Mbps     3.03%                    </a:t>
            </a:r>
            <a:r>
              <a:rPr lang="es-AR" sz="800" dirty="0" err="1"/>
              <a:t>Andres_Pozzi</a:t>
            </a:r>
            <a:r>
              <a:rPr lang="es-AR" sz="800" dirty="0"/>
              <a:t> (MZA-APO)       </a:t>
            </a:r>
          </a:p>
          <a:p>
            <a:r>
              <a:rPr lang="es-AR" sz="800" dirty="0"/>
              <a:t>    162.9 Mbps     2.15%                    </a:t>
            </a:r>
            <a:r>
              <a:rPr lang="es-AR" sz="800" dirty="0" err="1"/>
              <a:t>Kepwisp</a:t>
            </a:r>
            <a:r>
              <a:rPr lang="es-AR" sz="800" dirty="0"/>
              <a:t> (MZA-KEP)            </a:t>
            </a:r>
          </a:p>
          <a:p>
            <a:r>
              <a:rPr lang="es-AR" sz="800" dirty="0"/>
              <a:t>    144.0 Mbps     1.90%                    </a:t>
            </a:r>
            <a:r>
              <a:rPr lang="es-AR" sz="800" dirty="0" err="1"/>
              <a:t>Bigmedia</a:t>
            </a:r>
            <a:r>
              <a:rPr lang="es-AR" sz="800" dirty="0"/>
              <a:t> (MZA-BIG)           </a:t>
            </a:r>
          </a:p>
          <a:p>
            <a:r>
              <a:rPr lang="es-AR" sz="800" dirty="0"/>
              <a:t>     70.0 Mbps     0.92%                    </a:t>
            </a:r>
            <a:r>
              <a:rPr lang="es-AR" sz="800" dirty="0" err="1"/>
              <a:t>Fibras_Opticas</a:t>
            </a:r>
            <a:r>
              <a:rPr lang="es-AR" sz="800" dirty="0"/>
              <a:t> (MZA-FOO)     </a:t>
            </a:r>
          </a:p>
          <a:p>
            <a:r>
              <a:rPr lang="es-AR" sz="800" dirty="0"/>
              <a:t>     57.0 Mbps     0.75%                    </a:t>
            </a:r>
            <a:r>
              <a:rPr lang="es-AR" sz="800" dirty="0" err="1"/>
              <a:t>Surnet</a:t>
            </a:r>
            <a:r>
              <a:rPr lang="es-AR" sz="800" dirty="0"/>
              <a:t> (MZA-SRW)             </a:t>
            </a:r>
          </a:p>
          <a:p>
            <a:r>
              <a:rPr lang="es-AR" sz="800" dirty="0"/>
              <a:t>      9.9 Mbps     0.13%                    Supercanal/Arlink (MZA-ARK)  </a:t>
            </a:r>
          </a:p>
          <a:p>
            <a:r>
              <a:rPr lang="es-AR" sz="800" dirty="0"/>
              <a:t>      9.3 Mbps     0.12%                    </a:t>
            </a:r>
            <a:r>
              <a:rPr lang="es-AR" sz="800" dirty="0" err="1"/>
              <a:t>Facultad_Mendoza</a:t>
            </a:r>
            <a:r>
              <a:rPr lang="es-AR" sz="800" dirty="0"/>
              <a:t> (MZA-UTN)   </a:t>
            </a:r>
          </a:p>
          <a:p>
            <a:r>
              <a:rPr lang="es-AR" sz="800" dirty="0"/>
              <a:t>                                 0.2 Mbps   redondeo</a:t>
            </a:r>
          </a:p>
          <a:p>
            <a:r>
              <a:rPr lang="es-AR" sz="800" dirty="0"/>
              <a:t>   7593.9 Mbps  -- Suma --       0.2 Mbps</a:t>
            </a:r>
          </a:p>
          <a:p>
            <a:endParaRPr lang="es-AR" dirty="0"/>
          </a:p>
        </p:txBody>
      </p:sp>
      <p:sp>
        <p:nvSpPr>
          <p:cNvPr id="6" name="Marcador de texto 4"/>
          <p:cNvSpPr>
            <a:spLocks noGrp="1"/>
          </p:cNvSpPr>
          <p:nvPr>
            <p:ph type="body" idx="1"/>
          </p:nvPr>
        </p:nvSpPr>
        <p:spPr>
          <a:xfrm>
            <a:off x="5072507" y="2908092"/>
            <a:ext cx="5555519" cy="1030379"/>
          </a:xfrm>
        </p:spPr>
        <p:txBody>
          <a:bodyPr/>
          <a:lstStyle/>
          <a:p>
            <a:r>
              <a:rPr lang="es-AR" sz="2000" dirty="0" smtClean="0">
                <a:solidFill>
                  <a:srgbClr val="92D050"/>
                </a:solidFill>
              </a:rPr>
              <a:t>VERDE:</a:t>
            </a:r>
          </a:p>
          <a:p>
            <a:r>
              <a:rPr lang="es-AR" sz="2000" dirty="0">
                <a:solidFill>
                  <a:srgbClr val="92D050"/>
                </a:solidFill>
              </a:rPr>
              <a:t>Transporte Nacional usado para cargar los caches del NAP </a:t>
            </a:r>
            <a:endParaRPr lang="es-AR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775" y="204158"/>
            <a:ext cx="10883436" cy="474119"/>
          </a:xfrm>
        </p:spPr>
        <p:txBody>
          <a:bodyPr/>
          <a:lstStyle/>
          <a:p>
            <a:r>
              <a:rPr lang="es-AR" dirty="0"/>
              <a:t>Desglose del trafico FNA-Local para MZA (Monto por Transporte: Silica)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9286" y="842682"/>
            <a:ext cx="3256707" cy="5414683"/>
          </a:xfrm>
        </p:spPr>
        <p:txBody>
          <a:bodyPr/>
          <a:lstStyle/>
          <a:p>
            <a:r>
              <a:rPr lang="es-AR" sz="800" dirty="0"/>
              <a:t> AB </a:t>
            </a:r>
            <a:r>
              <a:rPr lang="es-AR" sz="800" dirty="0" err="1"/>
              <a:t>Out</a:t>
            </a:r>
            <a:r>
              <a:rPr lang="es-AR" sz="800" dirty="0"/>
              <a:t>             %        AB a pagar     </a:t>
            </a:r>
            <a:r>
              <a:rPr lang="es-AR" sz="800" dirty="0" err="1"/>
              <a:t>Descripcion</a:t>
            </a:r>
            <a:endParaRPr lang="es-AR" sz="800" dirty="0"/>
          </a:p>
          <a:p>
            <a:r>
              <a:rPr lang="es-AR" sz="800" dirty="0"/>
              <a:t>--------------   -------   --------------   -----------------------------</a:t>
            </a:r>
          </a:p>
          <a:p>
            <a:r>
              <a:rPr lang="es-AR" sz="800" dirty="0"/>
              <a:t>    647.1 Mbps    19.79%       132.5 Mbps   ITC (MZA-IYT)                </a:t>
            </a:r>
          </a:p>
          <a:p>
            <a:r>
              <a:rPr lang="es-AR" sz="800" dirty="0"/>
              <a:t>    636.1 Mbps    19.45%       130.3 Mbps   </a:t>
            </a:r>
            <a:r>
              <a:rPr lang="es-AR" sz="800" dirty="0" err="1"/>
              <a:t>Oficina_Pyme</a:t>
            </a:r>
            <a:r>
              <a:rPr lang="es-AR" sz="800" dirty="0"/>
              <a:t> (MZA-OPY)       </a:t>
            </a:r>
          </a:p>
          <a:p>
            <a:r>
              <a:rPr lang="es-AR" sz="800" dirty="0"/>
              <a:t>    528.0 Mbps    16.15%       108.1 Mbps   Techtron (MZA-TCH)           </a:t>
            </a:r>
          </a:p>
          <a:p>
            <a:r>
              <a:rPr lang="es-AR" sz="800" dirty="0"/>
              <a:t>    447.5 Mbps    13.69%        91.7 Mbps   CTC (MZA-CTC)                </a:t>
            </a:r>
          </a:p>
          <a:p>
            <a:r>
              <a:rPr lang="es-AR" sz="800" dirty="0"/>
              <a:t>    228.4 Mbps     6.99%        46.8 Mbps   Intelisis (MZA-ILS)          </a:t>
            </a:r>
          </a:p>
          <a:p>
            <a:r>
              <a:rPr lang="es-AR" sz="800" dirty="0"/>
              <a:t>    165.5 Mbps     5.06%        33.9 Mbps   Jurman (MZA-FDJ)             </a:t>
            </a:r>
          </a:p>
          <a:p>
            <a:r>
              <a:rPr lang="es-AR" sz="800" dirty="0"/>
              <a:t>    155.9 Mbps     4.77%        31.9 Mbps   </a:t>
            </a:r>
            <a:r>
              <a:rPr lang="es-AR" sz="800" dirty="0" err="1"/>
              <a:t>TecNet</a:t>
            </a:r>
            <a:r>
              <a:rPr lang="es-AR" sz="800" dirty="0"/>
              <a:t> (MZA-TEC)             </a:t>
            </a:r>
          </a:p>
          <a:p>
            <a:r>
              <a:rPr lang="es-AR" sz="800" dirty="0"/>
              <a:t>    125.0 Mbps     3.82%        25.6 Mbps   </a:t>
            </a:r>
            <a:r>
              <a:rPr lang="es-AR" sz="800" dirty="0" err="1"/>
              <a:t>Hidalgo_Gabriel</a:t>
            </a:r>
            <a:r>
              <a:rPr lang="es-AR" sz="800" dirty="0"/>
              <a:t> (MZA-HMG)    </a:t>
            </a:r>
          </a:p>
          <a:p>
            <a:r>
              <a:rPr lang="es-AR" sz="800" dirty="0"/>
              <a:t>     82.5 Mbps     2.52%        16.9 Mbps   </a:t>
            </a:r>
            <a:r>
              <a:rPr lang="es-AR" sz="800" dirty="0" err="1"/>
              <a:t>Andres_Pozzi</a:t>
            </a:r>
            <a:r>
              <a:rPr lang="es-AR" sz="800" dirty="0"/>
              <a:t> (MZA-APO)       </a:t>
            </a:r>
          </a:p>
          <a:p>
            <a:r>
              <a:rPr lang="es-AR" sz="800" dirty="0"/>
              <a:t>     78.1 Mbps     2.39%        16.0 Mbps   </a:t>
            </a:r>
            <a:r>
              <a:rPr lang="es-AR" sz="800" dirty="0" err="1"/>
              <a:t>Kepwisp</a:t>
            </a:r>
            <a:r>
              <a:rPr lang="es-AR" sz="800" dirty="0"/>
              <a:t> (MZA-KEP)            </a:t>
            </a:r>
          </a:p>
          <a:p>
            <a:r>
              <a:rPr lang="es-AR" sz="800" dirty="0"/>
              <a:t>     57.0 Mbps     1.74%        11.7 Mbps   Supercanal/Arlink (MZA-ARK)  </a:t>
            </a:r>
          </a:p>
          <a:p>
            <a:r>
              <a:rPr lang="es-AR" sz="800" dirty="0"/>
              <a:t>     56.4 Mbps     1.72%        11.6 Mbps   </a:t>
            </a:r>
            <a:r>
              <a:rPr lang="es-AR" sz="800" dirty="0" err="1"/>
              <a:t>Bigmedia</a:t>
            </a:r>
            <a:r>
              <a:rPr lang="es-AR" sz="800" dirty="0"/>
              <a:t> (MZA-BIG)           </a:t>
            </a:r>
          </a:p>
          <a:p>
            <a:r>
              <a:rPr lang="es-AR" sz="800" dirty="0"/>
              <a:t>     28.4 Mbps     0.87%         5.8 Mbps   </a:t>
            </a:r>
            <a:r>
              <a:rPr lang="es-AR" sz="800" dirty="0" err="1"/>
              <a:t>Surnet</a:t>
            </a:r>
            <a:r>
              <a:rPr lang="es-AR" sz="800" dirty="0"/>
              <a:t> (MZA-SRW)             </a:t>
            </a:r>
          </a:p>
          <a:p>
            <a:r>
              <a:rPr lang="es-AR" sz="800" dirty="0"/>
              <a:t>     28.1 Mbps     0.86%         5.8 Mbps   </a:t>
            </a:r>
            <a:r>
              <a:rPr lang="es-AR" sz="800" dirty="0" err="1"/>
              <a:t>Fibras_Opticas</a:t>
            </a:r>
            <a:r>
              <a:rPr lang="es-AR" sz="800" dirty="0"/>
              <a:t> (MZA-FOO)     </a:t>
            </a:r>
          </a:p>
          <a:p>
            <a:r>
              <a:rPr lang="es-AR" sz="800" dirty="0"/>
              <a:t>      3.9 Mbps     0.12%         0.8 Mbps   </a:t>
            </a:r>
            <a:r>
              <a:rPr lang="es-AR" sz="800" dirty="0" err="1"/>
              <a:t>Facultad_Mendoza</a:t>
            </a:r>
            <a:r>
              <a:rPr lang="es-AR" sz="800" dirty="0"/>
              <a:t> (MZA-UTN)   </a:t>
            </a:r>
          </a:p>
          <a:p>
            <a:r>
              <a:rPr lang="es-AR" sz="800" dirty="0"/>
              <a:t>      1.9 Mbps     0.06%         0.4 Mbps   </a:t>
            </a:r>
            <a:r>
              <a:rPr lang="es-AR" sz="800" dirty="0" err="1"/>
              <a:t>RedesOeste</a:t>
            </a:r>
            <a:r>
              <a:rPr lang="es-AR" sz="800" dirty="0"/>
              <a:t> (MZA-RDO)         </a:t>
            </a:r>
          </a:p>
          <a:p>
            <a:r>
              <a:rPr lang="es-AR" sz="800" dirty="0"/>
              <a:t>                                -0.1 Mbps   redondeo</a:t>
            </a:r>
          </a:p>
          <a:p>
            <a:r>
              <a:rPr lang="es-AR" sz="800" dirty="0"/>
              <a:t>   3269.8 Mbps  -- Suma --     669.7 Mbps</a:t>
            </a:r>
          </a:p>
          <a:p>
            <a:endParaRPr lang="es-AR" dirty="0"/>
          </a:p>
        </p:txBody>
      </p:sp>
      <p:sp>
        <p:nvSpPr>
          <p:cNvPr id="6" name="Marcador de texto 4"/>
          <p:cNvSpPr>
            <a:spLocks noGrp="1"/>
          </p:cNvSpPr>
          <p:nvPr>
            <p:ph type="body" idx="1"/>
          </p:nvPr>
        </p:nvSpPr>
        <p:spPr>
          <a:xfrm>
            <a:off x="5072507" y="2908092"/>
            <a:ext cx="5555519" cy="1030379"/>
          </a:xfrm>
        </p:spPr>
        <p:txBody>
          <a:bodyPr/>
          <a:lstStyle/>
          <a:p>
            <a:r>
              <a:rPr lang="es-AR" sz="2000" dirty="0" smtClean="0">
                <a:solidFill>
                  <a:srgbClr val="92D050"/>
                </a:solidFill>
              </a:rPr>
              <a:t>VERDE:</a:t>
            </a:r>
          </a:p>
          <a:p>
            <a:r>
              <a:rPr lang="es-AR" sz="2000" dirty="0">
                <a:solidFill>
                  <a:srgbClr val="92D050"/>
                </a:solidFill>
              </a:rPr>
              <a:t>Transporte Nacional usado para cargar los caches del NAP </a:t>
            </a:r>
            <a:endParaRPr lang="es-AR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775" y="204158"/>
            <a:ext cx="10883436" cy="474119"/>
          </a:xfrm>
        </p:spPr>
        <p:txBody>
          <a:bodyPr/>
          <a:lstStyle/>
          <a:p>
            <a:r>
              <a:rPr lang="es-AR" dirty="0"/>
              <a:t>Desglose del trafico Ultima-Milla para MZA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9286" y="842682"/>
            <a:ext cx="3256707" cy="5414683"/>
          </a:xfrm>
        </p:spPr>
        <p:txBody>
          <a:bodyPr/>
          <a:lstStyle/>
          <a:p>
            <a:r>
              <a:rPr lang="es-AR" sz="500" dirty="0"/>
              <a:t>Desglose del trafico Ultima-Milla para MZA</a:t>
            </a:r>
          </a:p>
          <a:p>
            <a:r>
              <a:rPr lang="es-AR" sz="500" dirty="0"/>
              <a:t> </a:t>
            </a:r>
          </a:p>
          <a:p>
            <a:r>
              <a:rPr lang="es-AR" sz="500" dirty="0"/>
              <a:t> AB </a:t>
            </a:r>
            <a:r>
              <a:rPr lang="es-AR" sz="500" dirty="0" err="1"/>
              <a:t>Out</a:t>
            </a:r>
            <a:r>
              <a:rPr lang="es-AR" sz="500" dirty="0"/>
              <a:t>             %        AB a pagar     </a:t>
            </a:r>
            <a:r>
              <a:rPr lang="es-AR" sz="500" dirty="0" err="1"/>
              <a:t>Descripcion</a:t>
            </a:r>
            <a:endParaRPr lang="es-AR" sz="500" dirty="0"/>
          </a:p>
          <a:p>
            <a:r>
              <a:rPr lang="es-AR" sz="500" dirty="0"/>
              <a:t>--------------   -------   --------------   -----------------------------</a:t>
            </a:r>
          </a:p>
          <a:p>
            <a:r>
              <a:rPr lang="es-AR" sz="500" dirty="0"/>
              <a:t>   3391.8 Mbps    15.09%                    </a:t>
            </a:r>
            <a:r>
              <a:rPr lang="es-AR" sz="500" dirty="0" err="1"/>
              <a:t>RedesOeste</a:t>
            </a:r>
            <a:r>
              <a:rPr lang="es-AR" sz="500" dirty="0"/>
              <a:t> (MZA-RDO)         </a:t>
            </a:r>
          </a:p>
          <a:p>
            <a:r>
              <a:rPr lang="es-AR" sz="500" dirty="0"/>
              <a:t>   3075.2 Mbps    13.68%                    </a:t>
            </a:r>
            <a:r>
              <a:rPr lang="es-AR" sz="500" dirty="0" err="1"/>
              <a:t>Oficina_Pyme</a:t>
            </a:r>
            <a:r>
              <a:rPr lang="es-AR" sz="500" dirty="0"/>
              <a:t> (MZA-OPY)       </a:t>
            </a:r>
          </a:p>
          <a:p>
            <a:r>
              <a:rPr lang="es-AR" sz="500" dirty="0"/>
              <a:t>   2128.0 Mbps     9.47%                    ITC (MZA-IYT)                </a:t>
            </a:r>
          </a:p>
          <a:p>
            <a:r>
              <a:rPr lang="es-AR" sz="500" dirty="0"/>
              <a:t>   1849.0 Mbps     8.22%                    CTC#1 (MZA-CTC)              </a:t>
            </a:r>
          </a:p>
          <a:p>
            <a:r>
              <a:rPr lang="es-AR" sz="500" dirty="0"/>
              <a:t>   1573.4 Mbps     7.00%                    CTC#3 (MZA-CTC)              </a:t>
            </a:r>
          </a:p>
          <a:p>
            <a:r>
              <a:rPr lang="es-AR" sz="500" dirty="0"/>
              <a:t>   1367.8 Mbps     6.08%                    Techtron#2 (MZA-TCH)         </a:t>
            </a:r>
          </a:p>
          <a:p>
            <a:r>
              <a:rPr lang="es-AR" sz="500" dirty="0"/>
              <a:t>   1291.2 Mbps     5.74%                    Techtron#3 (MZA-TCH)         </a:t>
            </a:r>
          </a:p>
          <a:p>
            <a:r>
              <a:rPr lang="es-AR" sz="500" dirty="0"/>
              <a:t>   1118.9 Mbps     4.98%                    Supercanal/Arlink#1 (MZA-ARK)</a:t>
            </a:r>
          </a:p>
          <a:p>
            <a:r>
              <a:rPr lang="es-AR" sz="500" dirty="0"/>
              <a:t>    849.2 Mbps     3.78%                    Intelisis#1 (MZA-ILS)        </a:t>
            </a:r>
          </a:p>
          <a:p>
            <a:r>
              <a:rPr lang="es-AR" sz="500" dirty="0"/>
              <a:t>    841.5 Mbps     3.74%                    Jurman (MZA-FDJ)             </a:t>
            </a:r>
          </a:p>
          <a:p>
            <a:r>
              <a:rPr lang="es-AR" sz="500" dirty="0"/>
              <a:t>    707.2 Mbps     3.15%                    </a:t>
            </a:r>
            <a:r>
              <a:rPr lang="es-AR" sz="500" dirty="0" err="1"/>
              <a:t>Hidalgo_Gabriel</a:t>
            </a:r>
            <a:r>
              <a:rPr lang="es-AR" sz="500" dirty="0"/>
              <a:t> (MZA-HMG)    </a:t>
            </a:r>
          </a:p>
          <a:p>
            <a:r>
              <a:rPr lang="es-AR" sz="500" dirty="0"/>
              <a:t>    685.7 Mbps     3.05%                    </a:t>
            </a:r>
            <a:r>
              <a:rPr lang="es-AR" sz="500" dirty="0" err="1"/>
              <a:t>TecNet</a:t>
            </a:r>
            <a:r>
              <a:rPr lang="es-AR" sz="500" dirty="0"/>
              <a:t> (MZA-TEC)             </a:t>
            </a:r>
          </a:p>
          <a:p>
            <a:r>
              <a:rPr lang="es-AR" sz="500" dirty="0"/>
              <a:t>    591.5 Mbps     2.63%                    Techtron#1 (MZA-TCH)         </a:t>
            </a:r>
          </a:p>
          <a:p>
            <a:r>
              <a:rPr lang="es-AR" sz="500" dirty="0"/>
              <a:t>    506.8 Mbps     2.25%                    </a:t>
            </a:r>
            <a:r>
              <a:rPr lang="es-AR" sz="500" dirty="0" err="1"/>
              <a:t>Kepwisp</a:t>
            </a:r>
            <a:r>
              <a:rPr lang="es-AR" sz="500" dirty="0"/>
              <a:t> (MZA-KEP)            </a:t>
            </a:r>
          </a:p>
          <a:p>
            <a:r>
              <a:rPr lang="es-AR" sz="500" dirty="0"/>
              <a:t>    498.5 Mbps     2.22%                    CTC#2 (MZA-CTC)              </a:t>
            </a:r>
          </a:p>
          <a:p>
            <a:r>
              <a:rPr lang="es-AR" sz="500" dirty="0"/>
              <a:t>    438.7 Mbps     1.95%                    Techtron#4 (MZA-TCH)         </a:t>
            </a:r>
          </a:p>
          <a:p>
            <a:r>
              <a:rPr lang="es-AR" sz="500" dirty="0"/>
              <a:t>    348.3 Mbps     1.55%                    </a:t>
            </a:r>
            <a:r>
              <a:rPr lang="es-AR" sz="500" dirty="0" err="1"/>
              <a:t>Andres_Pozzi</a:t>
            </a:r>
            <a:r>
              <a:rPr lang="es-AR" sz="500" dirty="0"/>
              <a:t> (MZA-APO)       </a:t>
            </a:r>
          </a:p>
          <a:p>
            <a:r>
              <a:rPr lang="es-AR" sz="500" dirty="0"/>
              <a:t>    333.9 Mbps     1.49%                    </a:t>
            </a:r>
            <a:r>
              <a:rPr lang="es-AR" sz="500" dirty="0" err="1"/>
              <a:t>Fibras_Opticas</a:t>
            </a:r>
            <a:r>
              <a:rPr lang="es-AR" sz="500" dirty="0"/>
              <a:t> (MZA-FOO)     </a:t>
            </a:r>
          </a:p>
          <a:p>
            <a:r>
              <a:rPr lang="es-AR" sz="500" dirty="0"/>
              <a:t>    312.2 Mbps     1.39%                    Intelisis#2 (MZA-ILS)        </a:t>
            </a:r>
          </a:p>
          <a:p>
            <a:r>
              <a:rPr lang="es-AR" sz="500" dirty="0"/>
              <a:t>    278.2 Mbps     1.24%                    </a:t>
            </a:r>
            <a:r>
              <a:rPr lang="es-AR" sz="500" dirty="0" err="1"/>
              <a:t>Bigmedia</a:t>
            </a:r>
            <a:r>
              <a:rPr lang="es-AR" sz="500" dirty="0"/>
              <a:t> (MZA-BIG)           </a:t>
            </a:r>
          </a:p>
          <a:p>
            <a:r>
              <a:rPr lang="es-AR" sz="500" dirty="0"/>
              <a:t>    190.0 Mbps     0.85%                    Supercanal/Arlink#2 (MZA-ARK)</a:t>
            </a:r>
          </a:p>
          <a:p>
            <a:r>
              <a:rPr lang="es-AR" sz="500" dirty="0"/>
              <a:t>     89.7 Mbps     0.40%                    </a:t>
            </a:r>
            <a:r>
              <a:rPr lang="es-AR" sz="500" dirty="0" err="1"/>
              <a:t>Surnet</a:t>
            </a:r>
            <a:r>
              <a:rPr lang="es-AR" sz="500" dirty="0"/>
              <a:t> (MZA-SRW)             </a:t>
            </a:r>
          </a:p>
          <a:p>
            <a:r>
              <a:rPr lang="es-AR" sz="500" dirty="0"/>
              <a:t>     14.2 Mbps     0.06%                    </a:t>
            </a:r>
            <a:r>
              <a:rPr lang="es-AR" sz="500" dirty="0" err="1"/>
              <a:t>Facultad_Mendoza</a:t>
            </a:r>
            <a:r>
              <a:rPr lang="es-AR" sz="500" dirty="0"/>
              <a:t> (MZA-UTN)   </a:t>
            </a:r>
          </a:p>
          <a:p>
            <a:r>
              <a:rPr lang="es-AR" sz="500" dirty="0"/>
              <a:t>  22480.9 Mbps  -- Suma -- </a:t>
            </a:r>
          </a:p>
          <a:p>
            <a:endParaRPr lang="es-AR" dirty="0"/>
          </a:p>
        </p:txBody>
      </p:sp>
      <p:sp>
        <p:nvSpPr>
          <p:cNvPr id="6" name="Marcador de texto 4"/>
          <p:cNvSpPr>
            <a:spLocks noGrp="1"/>
          </p:cNvSpPr>
          <p:nvPr>
            <p:ph type="body" idx="1"/>
          </p:nvPr>
        </p:nvSpPr>
        <p:spPr>
          <a:xfrm>
            <a:off x="5072507" y="2908092"/>
            <a:ext cx="5555519" cy="1030379"/>
          </a:xfrm>
        </p:spPr>
        <p:txBody>
          <a:bodyPr/>
          <a:lstStyle/>
          <a:p>
            <a:r>
              <a:rPr lang="es-AR" sz="2000" dirty="0" smtClean="0">
                <a:solidFill>
                  <a:srgbClr val="FFFF00"/>
                </a:solidFill>
              </a:rPr>
              <a:t>AMARILLO:</a:t>
            </a:r>
          </a:p>
          <a:p>
            <a:r>
              <a:rPr lang="es-AR" sz="2000" dirty="0">
                <a:solidFill>
                  <a:srgbClr val="FFFF00"/>
                </a:solidFill>
              </a:rPr>
              <a:t>Transporte de Ultima Milla al Miembro dentro de la provincia</a:t>
            </a:r>
          </a:p>
        </p:txBody>
      </p:sp>
    </p:spTree>
    <p:extLst>
      <p:ext uri="{BB962C8B-B14F-4D97-AF65-F5344CB8AC3E}">
        <p14:creationId xmlns:p14="http://schemas.microsoft.com/office/powerpoint/2010/main" val="15349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556</Words>
  <Application>Microsoft Office PowerPoint</Application>
  <PresentationFormat>Panorámica</PresentationFormat>
  <Paragraphs>139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Tema de Office</vt:lpstr>
      <vt:lpstr>5_Diseño personalizado</vt:lpstr>
      <vt:lpstr>Diseño personalizado</vt:lpstr>
      <vt:lpstr>Presentación de PowerPoint</vt:lpstr>
      <vt:lpstr>Presentación de PowerPoint</vt:lpstr>
      <vt:lpstr>Índice:</vt:lpstr>
      <vt:lpstr>1.- Diagrama de composición del trafico</vt:lpstr>
      <vt:lpstr>2.- Informe Mensual CABASE</vt:lpstr>
      <vt:lpstr>Desglose del trafico Total para MZA (Carrier: Silica)</vt:lpstr>
      <vt:lpstr>Desglose del trafico GGC-Local para MZA (Monto por Transporte: Silica)</vt:lpstr>
      <vt:lpstr>Desglose del trafico FNA-Local para MZA (Monto por Transporte: Silica)</vt:lpstr>
      <vt:lpstr>Desglose del trafico Ultima-Milla para MZA</vt:lpstr>
      <vt:lpstr>3.- Relación entre la facturación de Silica y el Informe CABASE </vt:lpstr>
      <vt:lpstr>Preguntas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Mercedes Alvarez Orts</dc:creator>
  <cp:lastModifiedBy>Ricardo Gericke</cp:lastModifiedBy>
  <cp:revision>116</cp:revision>
  <dcterms:created xsi:type="dcterms:W3CDTF">2015-07-10T14:47:06Z</dcterms:created>
  <dcterms:modified xsi:type="dcterms:W3CDTF">2018-12-17T15:51:26Z</dcterms:modified>
</cp:coreProperties>
</file>